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317" r:id="rId6"/>
    <p:sldId id="318" r:id="rId7"/>
    <p:sldId id="319" r:id="rId8"/>
    <p:sldId id="320" r:id="rId9"/>
    <p:sldId id="305" r:id="rId10"/>
    <p:sldId id="257" r:id="rId11"/>
    <p:sldId id="300" r:id="rId12"/>
    <p:sldId id="306" r:id="rId13"/>
    <p:sldId id="307" r:id="rId14"/>
    <p:sldId id="308" r:id="rId15"/>
    <p:sldId id="309" r:id="rId16"/>
    <p:sldId id="310" r:id="rId17"/>
    <p:sldId id="312" r:id="rId18"/>
    <p:sldId id="311" r:id="rId19"/>
    <p:sldId id="276" r:id="rId20"/>
    <p:sldId id="287" r:id="rId21"/>
    <p:sldId id="28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696969"/>
    <a:srgbClr val="D2922A"/>
    <a:srgbClr val="00467F"/>
    <a:srgbClr val="4F81BD"/>
    <a:srgbClr val="00B050"/>
    <a:srgbClr val="666666"/>
    <a:srgbClr val="0032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F52C55-581F-4B6A-9FF2-BF54993D9D8F}" v="3" dt="2023-01-22T05:28:33.6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94666"/>
  </p:normalViewPr>
  <p:slideViewPr>
    <p:cSldViewPr snapToGrid="0" snapToObjects="1">
      <p:cViewPr varScale="1">
        <p:scale>
          <a:sx n="65" d="100"/>
          <a:sy n="65" d="100"/>
        </p:scale>
        <p:origin x="608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05" d="100"/>
          <a:sy n="105" d="100"/>
        </p:scale>
        <p:origin x="320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fna Janeefar" userId="S::mafna.janeefar@quadance.com::6da93db0-cc7c-4c06-9667-a35db462765a" providerId="AD" clId="Web-{A1F52C55-581F-4B6A-9FF2-BF54993D9D8F}"/>
    <pc:docChg chg="modSld">
      <pc:chgData name="Mafna Janeefar" userId="S::mafna.janeefar@quadance.com::6da93db0-cc7c-4c06-9667-a35db462765a" providerId="AD" clId="Web-{A1F52C55-581F-4B6A-9FF2-BF54993D9D8F}" dt="2023-01-22T05:28:33.684" v="2" actId="20577"/>
      <pc:docMkLst>
        <pc:docMk/>
      </pc:docMkLst>
      <pc:sldChg chg="modSp">
        <pc:chgData name="Mafna Janeefar" userId="S::mafna.janeefar@quadance.com::6da93db0-cc7c-4c06-9667-a35db462765a" providerId="AD" clId="Web-{A1F52C55-581F-4B6A-9FF2-BF54993D9D8F}" dt="2023-01-22T05:28:33.684" v="2" actId="20577"/>
        <pc:sldMkLst>
          <pc:docMk/>
          <pc:sldMk cId="445985175" sldId="256"/>
        </pc:sldMkLst>
        <pc:spChg chg="mod">
          <ac:chgData name="Mafna Janeefar" userId="S::mafna.janeefar@quadance.com::6da93db0-cc7c-4c06-9667-a35db462765a" providerId="AD" clId="Web-{A1F52C55-581F-4B6A-9FF2-BF54993D9D8F}" dt="2023-01-22T05:28:33.684" v="2" actId="20577"/>
          <ac:spMkLst>
            <pc:docMk/>
            <pc:sldMk cId="445985175" sldId="256"/>
            <ac:spMk id="8" creationId="{ED7B3511-474F-9849-87F9-D731FDFE5841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670877402429239E-2"/>
          <c:y val="8.8036683186063613E-2"/>
          <c:w val="0.79222913849344268"/>
          <c:h val="0.6259591327049075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Contract Exception Rate</c:v>
                </c:pt>
              </c:strCache>
            </c:strRef>
          </c:tx>
          <c:spPr>
            <a:ln w="28575" cap="rnd">
              <a:solidFill>
                <a:srgbClr val="00467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alpha val="96000"/>
                </a:schemeClr>
              </a:solidFill>
              <a:ln w="9525">
                <a:solidFill>
                  <a:schemeClr val="accent1">
                    <a:alpha val="96000"/>
                  </a:schemeClr>
                </a:solidFill>
              </a:ln>
              <a:effectLst/>
            </c:spPr>
          </c:marker>
          <c:dLbls>
            <c:dLbl>
              <c:idx val="52"/>
              <c:tx>
                <c:rich>
                  <a:bodyPr/>
                  <a:lstStyle/>
                  <a:p>
                    <a:r>
                      <a:rPr lang="en-US"/>
                      <a:t>5.42%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AADA-4B04-BCEF-0778DB3B6F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lIns="1724100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Sheet1!$B$2:$B$54</c:f>
              <c:numCache>
                <c:formatCode>0.00%</c:formatCode>
                <c:ptCount val="53"/>
                <c:pt idx="0">
                  <c:v>0.12659999999999999</c:v>
                </c:pt>
                <c:pt idx="1">
                  <c:v>0.1381</c:v>
                </c:pt>
                <c:pt idx="2">
                  <c:v>9.1899999999999996E-2</c:v>
                </c:pt>
                <c:pt idx="3">
                  <c:v>5.04E-2</c:v>
                </c:pt>
                <c:pt idx="4">
                  <c:v>9.2999999999999999E-2</c:v>
                </c:pt>
                <c:pt idx="5">
                  <c:v>0.12809999999999999</c:v>
                </c:pt>
                <c:pt idx="6">
                  <c:v>0.1158</c:v>
                </c:pt>
                <c:pt idx="7">
                  <c:v>9.6100000000000005E-2</c:v>
                </c:pt>
                <c:pt idx="8">
                  <c:v>9.06E-2</c:v>
                </c:pt>
                <c:pt idx="9">
                  <c:v>8.2100000000000006E-2</c:v>
                </c:pt>
                <c:pt idx="10">
                  <c:v>4.2999999999999997E-2</c:v>
                </c:pt>
                <c:pt idx="11">
                  <c:v>3.9100000000000003E-2</c:v>
                </c:pt>
                <c:pt idx="12">
                  <c:v>3.78E-2</c:v>
                </c:pt>
                <c:pt idx="13">
                  <c:v>2.1299999999999999E-2</c:v>
                </c:pt>
                <c:pt idx="14">
                  <c:v>1.26E-2</c:v>
                </c:pt>
                <c:pt idx="15">
                  <c:v>1.67E-2</c:v>
                </c:pt>
                <c:pt idx="16">
                  <c:v>1.7100000000000001E-2</c:v>
                </c:pt>
                <c:pt idx="17">
                  <c:v>1.6500000000000001E-2</c:v>
                </c:pt>
                <c:pt idx="18">
                  <c:v>1.7299999999999999E-2</c:v>
                </c:pt>
                <c:pt idx="19">
                  <c:v>1.9400000000000001E-2</c:v>
                </c:pt>
                <c:pt idx="20">
                  <c:v>1.8800000000000001E-2</c:v>
                </c:pt>
                <c:pt idx="21">
                  <c:v>5.3499999999999999E-2</c:v>
                </c:pt>
                <c:pt idx="22">
                  <c:v>3.3500000000000002E-2</c:v>
                </c:pt>
                <c:pt idx="23">
                  <c:v>3.2399999999999998E-2</c:v>
                </c:pt>
                <c:pt idx="24">
                  <c:v>2.3900000000000001E-2</c:v>
                </c:pt>
                <c:pt idx="25">
                  <c:v>1.9099999999999999E-2</c:v>
                </c:pt>
                <c:pt idx="26">
                  <c:v>2.0500000000000001E-2</c:v>
                </c:pt>
                <c:pt idx="27">
                  <c:v>2.3099999999999999E-2</c:v>
                </c:pt>
                <c:pt idx="28">
                  <c:v>1.5100000000000001E-2</c:v>
                </c:pt>
                <c:pt idx="29">
                  <c:v>1.6799999999999999E-2</c:v>
                </c:pt>
                <c:pt idx="30">
                  <c:v>9.9000000000000008E-3</c:v>
                </c:pt>
                <c:pt idx="31">
                  <c:v>1.32E-2</c:v>
                </c:pt>
                <c:pt idx="32">
                  <c:v>1.14E-2</c:v>
                </c:pt>
                <c:pt idx="33">
                  <c:v>1.0500000000000001E-2</c:v>
                </c:pt>
                <c:pt idx="34">
                  <c:v>2.0799999999999999E-2</c:v>
                </c:pt>
                <c:pt idx="35">
                  <c:v>4.7300000000000002E-2</c:v>
                </c:pt>
                <c:pt idx="36">
                  <c:v>1.67E-2</c:v>
                </c:pt>
                <c:pt idx="37">
                  <c:v>1.09E-2</c:v>
                </c:pt>
                <c:pt idx="38">
                  <c:v>1.6E-2</c:v>
                </c:pt>
                <c:pt idx="39">
                  <c:v>2.5999999999999999E-2</c:v>
                </c:pt>
                <c:pt idx="40">
                  <c:v>1.82129514321295E-2</c:v>
                </c:pt>
                <c:pt idx="41">
                  <c:v>8.7905425886632294E-3</c:v>
                </c:pt>
                <c:pt idx="42">
                  <c:v>4.6703296703296697E-2</c:v>
                </c:pt>
                <c:pt idx="43">
                  <c:v>5.1808406647116299E-2</c:v>
                </c:pt>
                <c:pt idx="44">
                  <c:v>4.4549763033175399E-2</c:v>
                </c:pt>
                <c:pt idx="45">
                  <c:v>4.4708640321500299E-2</c:v>
                </c:pt>
                <c:pt idx="46">
                  <c:v>3.6707278975320203E-2</c:v>
                </c:pt>
                <c:pt idx="47">
                  <c:v>2.9770992366412199E-2</c:v>
                </c:pt>
                <c:pt idx="48">
                  <c:v>1.99613650998068E-2</c:v>
                </c:pt>
                <c:pt idx="49">
                  <c:v>1.9552635695291799E-2</c:v>
                </c:pt>
                <c:pt idx="50">
                  <c:v>2.14899713467048E-2</c:v>
                </c:pt>
                <c:pt idx="51">
                  <c:v>2.05716366284362E-2</c:v>
                </c:pt>
                <c:pt idx="52">
                  <c:v>5.4191671212947802E-2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A6D-45C7-B432-0F1C286A1D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Contract Exception Rate - Medline Removed</c:v>
                </c:pt>
              </c:strCache>
            </c:strRef>
          </c:tx>
          <c:spPr>
            <a:ln w="28575" cap="rnd">
              <a:solidFill>
                <a:srgbClr val="D2922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D2922A"/>
              </a:solidFill>
              <a:ln w="9525">
                <a:noFill/>
              </a:ln>
              <a:effectLst/>
            </c:spPr>
          </c:marker>
          <c:dLbls>
            <c:dLbl>
              <c:idx val="52"/>
              <c:tx>
                <c:rich>
                  <a:bodyPr/>
                  <a:lstStyle/>
                  <a:p>
                    <a:r>
                      <a:rPr lang="en-US"/>
                      <a:t>0.51%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AADA-4B04-BCEF-0778DB3B6F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lIns="1224108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Sheet1!$C$2:$C$54</c:f>
              <c:numCache>
                <c:formatCode>0.00%</c:formatCode>
                <c:ptCount val="53"/>
                <c:pt idx="0">
                  <c:v>1.5100000000000001E-2</c:v>
                </c:pt>
                <c:pt idx="1">
                  <c:v>1.7600000000000001E-2</c:v>
                </c:pt>
                <c:pt idx="2">
                  <c:v>1.2699999999999999E-2</c:v>
                </c:pt>
                <c:pt idx="3">
                  <c:v>1.17E-2</c:v>
                </c:pt>
                <c:pt idx="4">
                  <c:v>1.9199999999999998E-2</c:v>
                </c:pt>
                <c:pt idx="5">
                  <c:v>2.2700000000000001E-2</c:v>
                </c:pt>
                <c:pt idx="6">
                  <c:v>1.54E-2</c:v>
                </c:pt>
                <c:pt idx="7">
                  <c:v>1.23E-2</c:v>
                </c:pt>
                <c:pt idx="8">
                  <c:v>1.6400000000000001E-2</c:v>
                </c:pt>
                <c:pt idx="9">
                  <c:v>1.4E-2</c:v>
                </c:pt>
                <c:pt idx="10">
                  <c:v>6.8999999999999999E-3</c:v>
                </c:pt>
                <c:pt idx="11">
                  <c:v>5.7999999999999996E-3</c:v>
                </c:pt>
                <c:pt idx="12">
                  <c:v>1.0800000000000001E-2</c:v>
                </c:pt>
                <c:pt idx="13">
                  <c:v>6.7999999999999996E-3</c:v>
                </c:pt>
                <c:pt idx="14">
                  <c:v>7.3000000000000001E-3</c:v>
                </c:pt>
                <c:pt idx="15">
                  <c:v>8.5000000000000006E-3</c:v>
                </c:pt>
                <c:pt idx="16">
                  <c:v>8.8000000000000005E-3</c:v>
                </c:pt>
                <c:pt idx="17">
                  <c:v>6.0000000000000001E-3</c:v>
                </c:pt>
                <c:pt idx="18">
                  <c:v>6.1000000000000004E-3</c:v>
                </c:pt>
                <c:pt idx="19">
                  <c:v>6.1999999999999998E-3</c:v>
                </c:pt>
                <c:pt idx="20">
                  <c:v>6.0000000000000001E-3</c:v>
                </c:pt>
                <c:pt idx="21">
                  <c:v>5.0000000000000001E-3</c:v>
                </c:pt>
                <c:pt idx="22">
                  <c:v>8.8000000000000005E-3</c:v>
                </c:pt>
                <c:pt idx="23">
                  <c:v>5.4000000000000003E-3</c:v>
                </c:pt>
                <c:pt idx="24">
                  <c:v>5.4000000000000003E-3</c:v>
                </c:pt>
                <c:pt idx="25">
                  <c:v>7.1000000000000004E-3</c:v>
                </c:pt>
                <c:pt idx="26">
                  <c:v>6.0000000000000001E-3</c:v>
                </c:pt>
                <c:pt idx="27">
                  <c:v>5.7999999999999996E-3</c:v>
                </c:pt>
                <c:pt idx="28">
                  <c:v>5.0000000000000001E-3</c:v>
                </c:pt>
                <c:pt idx="29">
                  <c:v>5.5999999999999999E-3</c:v>
                </c:pt>
                <c:pt idx="30">
                  <c:v>4.1999999999999997E-3</c:v>
                </c:pt>
                <c:pt idx="31">
                  <c:v>7.7000000000000002E-3</c:v>
                </c:pt>
                <c:pt idx="32">
                  <c:v>6.0000000000000001E-3</c:v>
                </c:pt>
                <c:pt idx="33">
                  <c:v>6.4000000000000003E-3</c:v>
                </c:pt>
                <c:pt idx="34">
                  <c:v>7.7000000000000002E-3</c:v>
                </c:pt>
                <c:pt idx="35">
                  <c:v>7.9000000000000008E-3</c:v>
                </c:pt>
                <c:pt idx="36">
                  <c:v>5.3E-3</c:v>
                </c:pt>
                <c:pt idx="37">
                  <c:v>7.0000000000000001E-3</c:v>
                </c:pt>
                <c:pt idx="38">
                  <c:v>1.15E-2</c:v>
                </c:pt>
                <c:pt idx="39">
                  <c:v>7.0000000000000001E-3</c:v>
                </c:pt>
                <c:pt idx="40">
                  <c:v>1.82129514321295E-2</c:v>
                </c:pt>
                <c:pt idx="41">
                  <c:v>4.0921491361018501E-3</c:v>
                </c:pt>
                <c:pt idx="42">
                  <c:v>4.5918367346938799E-2</c:v>
                </c:pt>
                <c:pt idx="43">
                  <c:v>5.1808406647116299E-2</c:v>
                </c:pt>
                <c:pt idx="44">
                  <c:v>4.4549763033175399E-2</c:v>
                </c:pt>
                <c:pt idx="45">
                  <c:v>8.7073007367715997E-3</c:v>
                </c:pt>
                <c:pt idx="46">
                  <c:v>5.77944392377382E-3</c:v>
                </c:pt>
                <c:pt idx="47">
                  <c:v>7.48091603053435E-3</c:v>
                </c:pt>
                <c:pt idx="48">
                  <c:v>6.9220862846104299E-3</c:v>
                </c:pt>
                <c:pt idx="49">
                  <c:v>5.3183169091193501E-3</c:v>
                </c:pt>
                <c:pt idx="50">
                  <c:v>6.2082139446036303E-3</c:v>
                </c:pt>
                <c:pt idx="51">
                  <c:v>3.2768978700163801E-3</c:v>
                </c:pt>
                <c:pt idx="52">
                  <c:v>5.09183487906892E-3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A6D-45C7-B432-0F1C286A1D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Provider Exception Rate</c:v>
                </c:pt>
              </c:strCache>
            </c:strRef>
          </c:tx>
          <c:spPr>
            <a:ln w="28575" cap="rnd">
              <a:solidFill>
                <a:srgbClr val="66666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96969"/>
              </a:solidFill>
              <a:ln w="9525">
                <a:solidFill>
                  <a:srgbClr val="666666">
                    <a:alpha val="96000"/>
                  </a:srgbClr>
                </a:solidFill>
              </a:ln>
            </c:spPr>
          </c:marker>
          <c:dLbls>
            <c:dLbl>
              <c:idx val="52"/>
              <c:tx>
                <c:rich>
                  <a:bodyPr/>
                  <a:lstStyle/>
                  <a:p>
                    <a:r>
                      <a:rPr lang="en-US"/>
                      <a:t>3.64%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AADA-4B04-BCEF-0778DB3B6F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lIns="504108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Sheet1!$D$2:$D$54</c:f>
              <c:numCache>
                <c:formatCode>0.00%</c:formatCode>
                <c:ptCount val="53"/>
                <c:pt idx="0">
                  <c:v>3.5000000000000003E-2</c:v>
                </c:pt>
                <c:pt idx="1">
                  <c:v>0.1183</c:v>
                </c:pt>
                <c:pt idx="2">
                  <c:v>7.6100000000000001E-2</c:v>
                </c:pt>
                <c:pt idx="3">
                  <c:v>3.7699999999999997E-2</c:v>
                </c:pt>
                <c:pt idx="4">
                  <c:v>7.0499999999999993E-2</c:v>
                </c:pt>
                <c:pt idx="5">
                  <c:v>9.01E-2</c:v>
                </c:pt>
                <c:pt idx="6">
                  <c:v>8.0500000000000002E-2</c:v>
                </c:pt>
                <c:pt idx="7">
                  <c:v>8.5400000000000004E-2</c:v>
                </c:pt>
                <c:pt idx="8">
                  <c:v>7.5399999999999995E-2</c:v>
                </c:pt>
                <c:pt idx="9">
                  <c:v>7.0000000000000007E-2</c:v>
                </c:pt>
                <c:pt idx="10">
                  <c:v>3.6499999999999998E-2</c:v>
                </c:pt>
                <c:pt idx="11">
                  <c:v>3.56E-2</c:v>
                </c:pt>
                <c:pt idx="12">
                  <c:v>3.4799999999999998E-2</c:v>
                </c:pt>
                <c:pt idx="13">
                  <c:v>1.6199999999999999E-2</c:v>
                </c:pt>
                <c:pt idx="14">
                  <c:v>1.03E-2</c:v>
                </c:pt>
                <c:pt idx="15">
                  <c:v>1.3899999999999999E-2</c:v>
                </c:pt>
                <c:pt idx="16">
                  <c:v>1.4200000000000001E-2</c:v>
                </c:pt>
                <c:pt idx="17">
                  <c:v>1.09E-2</c:v>
                </c:pt>
                <c:pt idx="18">
                  <c:v>1.1599999999999999E-2</c:v>
                </c:pt>
                <c:pt idx="19">
                  <c:v>1.3899999999999999E-2</c:v>
                </c:pt>
                <c:pt idx="20">
                  <c:v>1.44E-2</c:v>
                </c:pt>
                <c:pt idx="21">
                  <c:v>4.7300000000000002E-2</c:v>
                </c:pt>
                <c:pt idx="22">
                  <c:v>2.64E-2</c:v>
                </c:pt>
                <c:pt idx="23">
                  <c:v>2.4299999999999999E-2</c:v>
                </c:pt>
                <c:pt idx="24">
                  <c:v>2.12E-2</c:v>
                </c:pt>
                <c:pt idx="25">
                  <c:v>1.7999999999999999E-2</c:v>
                </c:pt>
                <c:pt idx="26">
                  <c:v>1.41E-2</c:v>
                </c:pt>
                <c:pt idx="27">
                  <c:v>2.07E-2</c:v>
                </c:pt>
                <c:pt idx="28">
                  <c:v>1.3100000000000001E-2</c:v>
                </c:pt>
                <c:pt idx="29">
                  <c:v>1.4999999999999999E-2</c:v>
                </c:pt>
                <c:pt idx="30">
                  <c:v>7.4999999999999997E-3</c:v>
                </c:pt>
                <c:pt idx="31">
                  <c:v>1.1900000000000001E-2</c:v>
                </c:pt>
                <c:pt idx="32">
                  <c:v>9.7999999999999997E-3</c:v>
                </c:pt>
                <c:pt idx="33">
                  <c:v>9.7000000000000003E-3</c:v>
                </c:pt>
                <c:pt idx="34">
                  <c:v>1.24E-2</c:v>
                </c:pt>
                <c:pt idx="35">
                  <c:v>1.2E-2</c:v>
                </c:pt>
                <c:pt idx="36">
                  <c:v>9.1999999999999998E-3</c:v>
                </c:pt>
                <c:pt idx="37">
                  <c:v>8.8000000000000005E-3</c:v>
                </c:pt>
                <c:pt idx="38">
                  <c:v>1.01E-2</c:v>
                </c:pt>
                <c:pt idx="39">
                  <c:v>1.61E-2</c:v>
                </c:pt>
                <c:pt idx="40">
                  <c:v>9.3399750933997501E-3</c:v>
                </c:pt>
                <c:pt idx="41">
                  <c:v>6.0624431645953398E-3</c:v>
                </c:pt>
                <c:pt idx="42">
                  <c:v>3.7284144427001599E-2</c:v>
                </c:pt>
                <c:pt idx="43">
                  <c:v>4.5128706419028997E-2</c:v>
                </c:pt>
                <c:pt idx="44">
                  <c:v>4.06003159557662E-2</c:v>
                </c:pt>
                <c:pt idx="45">
                  <c:v>4.0857334226389798E-2</c:v>
                </c:pt>
                <c:pt idx="46">
                  <c:v>3.4989065916900902E-2</c:v>
                </c:pt>
                <c:pt idx="47">
                  <c:v>2.9618320610687102E-2</c:v>
                </c:pt>
                <c:pt idx="48">
                  <c:v>1.86735350933676E-2</c:v>
                </c:pt>
                <c:pt idx="49">
                  <c:v>1.61113718129203E-2</c:v>
                </c:pt>
                <c:pt idx="50">
                  <c:v>1.95797516714422E-2</c:v>
                </c:pt>
                <c:pt idx="51">
                  <c:v>1.8933187693428E-2</c:v>
                </c:pt>
                <c:pt idx="52">
                  <c:v>3.6370249136206602E-2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A6D-45C7-B432-0F1C286A1DC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Suppiler Exception Rate</c:v>
                </c:pt>
              </c:strCache>
            </c:strRef>
          </c:tx>
          <c:spPr>
            <a:ln w="28575" cap="rnd">
              <a:solidFill>
                <a:srgbClr val="FFCC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C00"/>
              </a:solidFill>
              <a:ln w="9525">
                <a:solidFill>
                  <a:srgbClr val="FFCC00">
                    <a:alpha val="96000"/>
                  </a:srgbClr>
                </a:solidFill>
              </a:ln>
            </c:spPr>
          </c:marker>
          <c:dLbls>
            <c:dLbl>
              <c:idx val="52"/>
              <c:tx>
                <c:rich>
                  <a:bodyPr/>
                  <a:lstStyle/>
                  <a:p>
                    <a:r>
                      <a:rPr lang="en-US"/>
                      <a:t>1.78%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AADA-4B04-BCEF-0778DB3B6F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lIns="724108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Sheet1!$E$2:$E$54</c:f>
              <c:numCache>
                <c:formatCode>0.00%</c:formatCode>
                <c:ptCount val="53"/>
                <c:pt idx="0">
                  <c:v>9.1600000000000001E-2</c:v>
                </c:pt>
                <c:pt idx="1">
                  <c:v>1.9800000000000002E-2</c:v>
                </c:pt>
                <c:pt idx="2">
                  <c:v>1.5900000000000001E-2</c:v>
                </c:pt>
                <c:pt idx="3">
                  <c:v>1.2699999999999999E-2</c:v>
                </c:pt>
                <c:pt idx="4">
                  <c:v>2.2599999999999999E-2</c:v>
                </c:pt>
                <c:pt idx="5">
                  <c:v>3.7999999999999999E-2</c:v>
                </c:pt>
                <c:pt idx="6">
                  <c:v>3.5299999999999998E-2</c:v>
                </c:pt>
                <c:pt idx="7">
                  <c:v>1.0699999999999999E-2</c:v>
                </c:pt>
                <c:pt idx="8">
                  <c:v>1.52E-2</c:v>
                </c:pt>
                <c:pt idx="9">
                  <c:v>1.2E-2</c:v>
                </c:pt>
                <c:pt idx="10">
                  <c:v>6.4999999999999997E-3</c:v>
                </c:pt>
                <c:pt idx="11">
                  <c:v>3.5000000000000001E-3</c:v>
                </c:pt>
                <c:pt idx="12">
                  <c:v>3.0000000000000001E-3</c:v>
                </c:pt>
                <c:pt idx="13">
                  <c:v>5.1000000000000004E-3</c:v>
                </c:pt>
                <c:pt idx="14">
                  <c:v>2.3E-3</c:v>
                </c:pt>
                <c:pt idx="15">
                  <c:v>2.8E-3</c:v>
                </c:pt>
                <c:pt idx="16">
                  <c:v>2.8999999999999998E-3</c:v>
                </c:pt>
                <c:pt idx="17">
                  <c:v>5.4999999999999997E-3</c:v>
                </c:pt>
                <c:pt idx="18">
                  <c:v>5.7000000000000002E-3</c:v>
                </c:pt>
                <c:pt idx="19">
                  <c:v>5.5999999999999999E-3</c:v>
                </c:pt>
                <c:pt idx="20">
                  <c:v>4.4999999999999997E-3</c:v>
                </c:pt>
                <c:pt idx="21">
                  <c:v>6.1000000000000004E-3</c:v>
                </c:pt>
                <c:pt idx="22">
                  <c:v>7.1000000000000004E-3</c:v>
                </c:pt>
                <c:pt idx="23">
                  <c:v>8.0999999999999996E-3</c:v>
                </c:pt>
                <c:pt idx="24">
                  <c:v>2.7000000000000001E-3</c:v>
                </c:pt>
                <c:pt idx="25">
                  <c:v>1.1000000000000001E-3</c:v>
                </c:pt>
                <c:pt idx="26">
                  <c:v>6.4000000000000003E-3</c:v>
                </c:pt>
                <c:pt idx="27">
                  <c:v>2.3999999999999998E-3</c:v>
                </c:pt>
                <c:pt idx="28">
                  <c:v>1.9E-3</c:v>
                </c:pt>
                <c:pt idx="29">
                  <c:v>1.8E-3</c:v>
                </c:pt>
                <c:pt idx="30">
                  <c:v>2.3999999999999998E-3</c:v>
                </c:pt>
                <c:pt idx="31">
                  <c:v>1.2999999999999999E-3</c:v>
                </c:pt>
                <c:pt idx="32">
                  <c:v>1.6000000000000001E-3</c:v>
                </c:pt>
                <c:pt idx="33">
                  <c:v>8.0000000000000004E-4</c:v>
                </c:pt>
                <c:pt idx="34">
                  <c:v>8.3999999999999995E-3</c:v>
                </c:pt>
                <c:pt idx="35">
                  <c:v>3.5299999999999998E-2</c:v>
                </c:pt>
                <c:pt idx="36">
                  <c:v>7.6E-3</c:v>
                </c:pt>
                <c:pt idx="37">
                  <c:v>2.0999999999999999E-3</c:v>
                </c:pt>
                <c:pt idx="38">
                  <c:v>5.7999999999999996E-3</c:v>
                </c:pt>
                <c:pt idx="39">
                  <c:v>9.9000000000000008E-3</c:v>
                </c:pt>
                <c:pt idx="40">
                  <c:v>8.8729763387297607E-3</c:v>
                </c:pt>
                <c:pt idx="41">
                  <c:v>2.7280994240679E-3</c:v>
                </c:pt>
                <c:pt idx="42">
                  <c:v>9.4191522762951292E-3</c:v>
                </c:pt>
                <c:pt idx="43">
                  <c:v>6.6797002280873296E-3</c:v>
                </c:pt>
                <c:pt idx="44">
                  <c:v>3.9494470774091598E-3</c:v>
                </c:pt>
                <c:pt idx="45">
                  <c:v>3.8513060951105098E-3</c:v>
                </c:pt>
                <c:pt idx="46">
                  <c:v>1.71821305841925E-3</c:v>
                </c:pt>
                <c:pt idx="47">
                  <c:v>1.5267175572519101E-4</c:v>
                </c:pt>
                <c:pt idx="48">
                  <c:v>1.28783000643915E-3</c:v>
                </c:pt>
                <c:pt idx="49">
                  <c:v>3.44126388237134E-3</c:v>
                </c:pt>
                <c:pt idx="50">
                  <c:v>1.9102196752626599E-3</c:v>
                </c:pt>
                <c:pt idx="51">
                  <c:v>1.63844893500819E-3</c:v>
                </c:pt>
                <c:pt idx="52">
                  <c:v>1.78214220767412E-2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0C6-443E-8E87-A83E4D64A49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Starting Rate (2.37%)</c:v>
                </c:pt>
              </c:strCache>
            </c:strRef>
          </c:tx>
          <c:spPr>
            <a:ln w="28575" cap="rnd">
              <a:solidFill>
                <a:srgbClr val="4F81BD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Sheet1!$F$2:$F$54</c:f>
              <c:numCache>
                <c:formatCode>0.00%</c:formatCode>
                <c:ptCount val="53"/>
                <c:pt idx="0">
                  <c:v>2.3699999999999999E-2</c:v>
                </c:pt>
                <c:pt idx="1">
                  <c:v>2.3699999999999999E-2</c:v>
                </c:pt>
                <c:pt idx="2">
                  <c:v>2.3699999999999999E-2</c:v>
                </c:pt>
                <c:pt idx="3">
                  <c:v>2.3699999999999999E-2</c:v>
                </c:pt>
                <c:pt idx="4">
                  <c:v>2.3699999999999999E-2</c:v>
                </c:pt>
                <c:pt idx="5">
                  <c:v>2.3699999999999999E-2</c:v>
                </c:pt>
                <c:pt idx="6">
                  <c:v>2.3699999999999999E-2</c:v>
                </c:pt>
                <c:pt idx="7">
                  <c:v>2.3699999999999999E-2</c:v>
                </c:pt>
                <c:pt idx="8">
                  <c:v>2.3699999999999999E-2</c:v>
                </c:pt>
                <c:pt idx="9">
                  <c:v>2.3699999999999999E-2</c:v>
                </c:pt>
                <c:pt idx="10">
                  <c:v>2.3699999999999999E-2</c:v>
                </c:pt>
                <c:pt idx="11">
                  <c:v>2.3699999999999999E-2</c:v>
                </c:pt>
                <c:pt idx="12">
                  <c:v>2.3699999999999999E-2</c:v>
                </c:pt>
                <c:pt idx="13">
                  <c:v>2.3699999999999999E-2</c:v>
                </c:pt>
                <c:pt idx="14">
                  <c:v>2.3699999999999999E-2</c:v>
                </c:pt>
                <c:pt idx="15">
                  <c:v>2.3699999999999999E-2</c:v>
                </c:pt>
                <c:pt idx="16">
                  <c:v>2.3699999999999999E-2</c:v>
                </c:pt>
                <c:pt idx="17">
                  <c:v>2.3699999999999999E-2</c:v>
                </c:pt>
                <c:pt idx="18">
                  <c:v>2.3699999999999999E-2</c:v>
                </c:pt>
                <c:pt idx="19">
                  <c:v>2.3699999999999999E-2</c:v>
                </c:pt>
                <c:pt idx="20">
                  <c:v>2.3699999999999999E-2</c:v>
                </c:pt>
                <c:pt idx="21">
                  <c:v>2.3699999999999999E-2</c:v>
                </c:pt>
                <c:pt idx="22">
                  <c:v>2.3699999999999999E-2</c:v>
                </c:pt>
                <c:pt idx="23">
                  <c:v>2.3699999999999999E-2</c:v>
                </c:pt>
                <c:pt idx="24">
                  <c:v>2.3699999999999999E-2</c:v>
                </c:pt>
                <c:pt idx="25">
                  <c:v>2.3699999999999999E-2</c:v>
                </c:pt>
                <c:pt idx="26">
                  <c:v>2.3699999999999999E-2</c:v>
                </c:pt>
                <c:pt idx="27">
                  <c:v>2.3699999999999999E-2</c:v>
                </c:pt>
                <c:pt idx="28">
                  <c:v>2.3699999999999999E-2</c:v>
                </c:pt>
                <c:pt idx="29">
                  <c:v>2.3699999999999999E-2</c:v>
                </c:pt>
                <c:pt idx="30">
                  <c:v>2.3699999999999999E-2</c:v>
                </c:pt>
                <c:pt idx="31">
                  <c:v>2.3699999999999999E-2</c:v>
                </c:pt>
                <c:pt idx="32">
                  <c:v>2.3699999999999999E-2</c:v>
                </c:pt>
                <c:pt idx="33">
                  <c:v>2.3699999999999999E-2</c:v>
                </c:pt>
                <c:pt idx="34">
                  <c:v>2.3699999999999999E-2</c:v>
                </c:pt>
                <c:pt idx="35">
                  <c:v>2.3699999999999999E-2</c:v>
                </c:pt>
                <c:pt idx="36">
                  <c:v>2.3699999999999999E-2</c:v>
                </c:pt>
                <c:pt idx="37">
                  <c:v>2.3699999999999999E-2</c:v>
                </c:pt>
                <c:pt idx="38">
                  <c:v>2.3699999999999999E-2</c:v>
                </c:pt>
                <c:pt idx="39">
                  <c:v>2.3699999999999999E-2</c:v>
                </c:pt>
                <c:pt idx="40">
                  <c:v>2.3699999999999999E-2</c:v>
                </c:pt>
                <c:pt idx="41">
                  <c:v>2.3699999999999999E-2</c:v>
                </c:pt>
                <c:pt idx="42">
                  <c:v>2.3699999999999999E-2</c:v>
                </c:pt>
                <c:pt idx="43">
                  <c:v>2.3699999999999999E-2</c:v>
                </c:pt>
                <c:pt idx="44">
                  <c:v>2.3699999999999999E-2</c:v>
                </c:pt>
                <c:pt idx="45">
                  <c:v>2.3699999999999999E-2</c:v>
                </c:pt>
                <c:pt idx="46">
                  <c:v>2.3699999999999999E-2</c:v>
                </c:pt>
                <c:pt idx="47">
                  <c:v>2.3699999999999999E-2</c:v>
                </c:pt>
                <c:pt idx="48">
                  <c:v>2.3699999999999999E-2</c:v>
                </c:pt>
                <c:pt idx="49">
                  <c:v>2.3699999999999999E-2</c:v>
                </c:pt>
                <c:pt idx="50">
                  <c:v>2.3699999999999999E-2</c:v>
                </c:pt>
                <c:pt idx="51">
                  <c:v>2.3699999999999999E-2</c:v>
                </c:pt>
                <c:pt idx="52">
                  <c:v>2.3699999999999999E-2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0C6-443E-8E87-A83E4D64A49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Target (2%)</c:v>
                </c:pt>
              </c:strCache>
            </c:strRef>
          </c:tx>
          <c:spPr>
            <a:ln w="28575" cap="rnd">
              <a:solidFill>
                <a:srgbClr val="00B05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Sheet1!$G$2:$G$54</c:f>
              <c:numCache>
                <c:formatCode>0.00%</c:formatCode>
                <c:ptCount val="53"/>
                <c:pt idx="0">
                  <c:v>0.02</c:v>
                </c:pt>
                <c:pt idx="1">
                  <c:v>0.02</c:v>
                </c:pt>
                <c:pt idx="2">
                  <c:v>0.02</c:v>
                </c:pt>
                <c:pt idx="3">
                  <c:v>0.02</c:v>
                </c:pt>
                <c:pt idx="4">
                  <c:v>0.02</c:v>
                </c:pt>
                <c:pt idx="5">
                  <c:v>0.02</c:v>
                </c:pt>
                <c:pt idx="6">
                  <c:v>0.02</c:v>
                </c:pt>
                <c:pt idx="7">
                  <c:v>0.02</c:v>
                </c:pt>
                <c:pt idx="8">
                  <c:v>0.02</c:v>
                </c:pt>
                <c:pt idx="9">
                  <c:v>0.02</c:v>
                </c:pt>
                <c:pt idx="10">
                  <c:v>0.02</c:v>
                </c:pt>
                <c:pt idx="11">
                  <c:v>0.02</c:v>
                </c:pt>
                <c:pt idx="12">
                  <c:v>0.02</c:v>
                </c:pt>
                <c:pt idx="13">
                  <c:v>0.02</c:v>
                </c:pt>
                <c:pt idx="14">
                  <c:v>0.02</c:v>
                </c:pt>
                <c:pt idx="15">
                  <c:v>0.02</c:v>
                </c:pt>
                <c:pt idx="16">
                  <c:v>0.02</c:v>
                </c:pt>
                <c:pt idx="17">
                  <c:v>0.02</c:v>
                </c:pt>
                <c:pt idx="18">
                  <c:v>0.02</c:v>
                </c:pt>
                <c:pt idx="19">
                  <c:v>0.02</c:v>
                </c:pt>
                <c:pt idx="20">
                  <c:v>0.02</c:v>
                </c:pt>
                <c:pt idx="21">
                  <c:v>0.02</c:v>
                </c:pt>
                <c:pt idx="22">
                  <c:v>0.02</c:v>
                </c:pt>
                <c:pt idx="23">
                  <c:v>0.02</c:v>
                </c:pt>
                <c:pt idx="24">
                  <c:v>0.02</c:v>
                </c:pt>
                <c:pt idx="25">
                  <c:v>0.02</c:v>
                </c:pt>
                <c:pt idx="26">
                  <c:v>0.02</c:v>
                </c:pt>
                <c:pt idx="27">
                  <c:v>0.02</c:v>
                </c:pt>
                <c:pt idx="28">
                  <c:v>0.02</c:v>
                </c:pt>
                <c:pt idx="29">
                  <c:v>0.02</c:v>
                </c:pt>
                <c:pt idx="30">
                  <c:v>0.02</c:v>
                </c:pt>
                <c:pt idx="31">
                  <c:v>0.02</c:v>
                </c:pt>
                <c:pt idx="32">
                  <c:v>0.02</c:v>
                </c:pt>
                <c:pt idx="33">
                  <c:v>0.02</c:v>
                </c:pt>
                <c:pt idx="34">
                  <c:v>0.02</c:v>
                </c:pt>
                <c:pt idx="35">
                  <c:v>0.02</c:v>
                </c:pt>
                <c:pt idx="36">
                  <c:v>0.02</c:v>
                </c:pt>
                <c:pt idx="37">
                  <c:v>0.02</c:v>
                </c:pt>
                <c:pt idx="38">
                  <c:v>0.02</c:v>
                </c:pt>
                <c:pt idx="39">
                  <c:v>0.02</c:v>
                </c:pt>
                <c:pt idx="40">
                  <c:v>0.02</c:v>
                </c:pt>
                <c:pt idx="41">
                  <c:v>0.02</c:v>
                </c:pt>
                <c:pt idx="42">
                  <c:v>0.02</c:v>
                </c:pt>
                <c:pt idx="43">
                  <c:v>0.02</c:v>
                </c:pt>
                <c:pt idx="44">
                  <c:v>0.02</c:v>
                </c:pt>
                <c:pt idx="45">
                  <c:v>0.02</c:v>
                </c:pt>
                <c:pt idx="46">
                  <c:v>0.02</c:v>
                </c:pt>
                <c:pt idx="47">
                  <c:v>0.02</c:v>
                </c:pt>
                <c:pt idx="48">
                  <c:v>0.02</c:v>
                </c:pt>
                <c:pt idx="49">
                  <c:v>0.02</c:v>
                </c:pt>
                <c:pt idx="50">
                  <c:v>0.02</c:v>
                </c:pt>
                <c:pt idx="51">
                  <c:v>0.02</c:v>
                </c:pt>
                <c:pt idx="52">
                  <c:v>0.02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0C6-443E-8E87-A83E4D64A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94728768"/>
        <c:axId val="1094729600"/>
      </c:lineChart>
      <c:dateAx>
        <c:axId val="1094728768"/>
        <c:scaling>
          <c:orientation val="minMax"/>
          <c:max val="44958"/>
          <c:min val="44562"/>
        </c:scaling>
        <c:delete val="0"/>
        <c:axPos val="b"/>
        <c:numFmt formatCode="[$-409]d\-mmm\-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4729600"/>
        <c:crosses val="autoZero"/>
        <c:auto val="1"/>
        <c:lblOffset val="100"/>
        <c:baseTimeUnit val="days"/>
        <c:majorUnit val="1"/>
        <c:majorTimeUnit val="months"/>
        <c:minorUnit val="1"/>
        <c:minorTimeUnit val="days"/>
      </c:dateAx>
      <c:valAx>
        <c:axId val="1094729600"/>
        <c:scaling>
          <c:orientation val="minMax"/>
          <c:max val="0.2381000000000000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4728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9068311713096694E-2"/>
          <c:y val="0.83741489067029296"/>
          <c:w val="0.93896390369471172"/>
          <c:h val="0.146903960992217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670877402429239E-2"/>
          <c:y val="9.1229990022323251E-2"/>
          <c:w val="0.84850172119393419"/>
          <c:h val="0.6691201981795464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Contract Match Rate</c:v>
                </c:pt>
              </c:strCache>
            </c:strRef>
          </c:tx>
          <c:spPr>
            <a:ln w="28575" cap="rnd">
              <a:solidFill>
                <a:srgbClr val="00467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52"/>
              <c:tx>
                <c:rich>
                  <a:bodyPr/>
                  <a:lstStyle/>
                  <a:p>
                    <a:r>
                      <a:rPr lang="en-US"/>
                      <a:t>58.49%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A2B6-4844-99A0-8F373F1C32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lIns="1024108" tIns="224108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Sheet1!$B$2:$B$54</c:f>
              <c:numCache>
                <c:formatCode>0.00%</c:formatCode>
                <c:ptCount val="53"/>
                <c:pt idx="0">
                  <c:v>0.59470000000000001</c:v>
                </c:pt>
                <c:pt idx="1">
                  <c:v>0.5948</c:v>
                </c:pt>
                <c:pt idx="2">
                  <c:v>0.59540000000000004</c:v>
                </c:pt>
                <c:pt idx="3">
                  <c:v>0.50829999999999997</c:v>
                </c:pt>
                <c:pt idx="4">
                  <c:v>0.4219</c:v>
                </c:pt>
                <c:pt idx="5">
                  <c:v>0.4199</c:v>
                </c:pt>
                <c:pt idx="6">
                  <c:v>0.41820000000000002</c:v>
                </c:pt>
                <c:pt idx="7">
                  <c:v>0.41770000000000002</c:v>
                </c:pt>
                <c:pt idx="8">
                  <c:v>0.48759999999999998</c:v>
                </c:pt>
                <c:pt idx="9">
                  <c:v>0.49049999999999999</c:v>
                </c:pt>
                <c:pt idx="10">
                  <c:v>0.49869999999999998</c:v>
                </c:pt>
                <c:pt idx="11">
                  <c:v>0.49170000000000003</c:v>
                </c:pt>
                <c:pt idx="12">
                  <c:v>0.49149999999999999</c:v>
                </c:pt>
                <c:pt idx="13">
                  <c:v>0.47460000000000002</c:v>
                </c:pt>
                <c:pt idx="14">
                  <c:v>0.4773</c:v>
                </c:pt>
                <c:pt idx="15">
                  <c:v>0.47820000000000001</c:v>
                </c:pt>
                <c:pt idx="16">
                  <c:v>0.47939999999999999</c:v>
                </c:pt>
                <c:pt idx="17">
                  <c:v>0.47639999999999999</c:v>
                </c:pt>
                <c:pt idx="18">
                  <c:v>0.3977</c:v>
                </c:pt>
                <c:pt idx="19">
                  <c:v>0.4778</c:v>
                </c:pt>
                <c:pt idx="20">
                  <c:v>0.47810000000000002</c:v>
                </c:pt>
                <c:pt idx="21">
                  <c:v>0.47920000000000001</c:v>
                </c:pt>
                <c:pt idx="22">
                  <c:v>0.47970000000000002</c:v>
                </c:pt>
                <c:pt idx="23">
                  <c:v>0.47970000000000002</c:v>
                </c:pt>
                <c:pt idx="24">
                  <c:v>0.31369999999999998</c:v>
                </c:pt>
                <c:pt idx="25">
                  <c:v>0.4773</c:v>
                </c:pt>
                <c:pt idx="26">
                  <c:v>0.45190000000000002</c:v>
                </c:pt>
                <c:pt idx="27">
                  <c:v>0.45240000000000002</c:v>
                </c:pt>
                <c:pt idx="28">
                  <c:v>0.45660000000000001</c:v>
                </c:pt>
                <c:pt idx="29">
                  <c:v>0.46429999999999999</c:v>
                </c:pt>
                <c:pt idx="30">
                  <c:v>0.46660000000000001</c:v>
                </c:pt>
                <c:pt idx="31">
                  <c:v>0.4677</c:v>
                </c:pt>
                <c:pt idx="32">
                  <c:v>0.46910000000000002</c:v>
                </c:pt>
                <c:pt idx="33">
                  <c:v>0.46970000000000001</c:v>
                </c:pt>
                <c:pt idx="34">
                  <c:v>0.26479999999999998</c:v>
                </c:pt>
                <c:pt idx="35">
                  <c:v>0.46949999999999997</c:v>
                </c:pt>
                <c:pt idx="36">
                  <c:v>0.46949999999999997</c:v>
                </c:pt>
                <c:pt idx="37">
                  <c:v>0.46939999999999998</c:v>
                </c:pt>
                <c:pt idx="38">
                  <c:v>0.46949999999999997</c:v>
                </c:pt>
                <c:pt idx="39">
                  <c:v>0.46899999999999997</c:v>
                </c:pt>
                <c:pt idx="40">
                  <c:v>0.46920000000000001</c:v>
                </c:pt>
                <c:pt idx="41">
                  <c:v>0.44690000000000002</c:v>
                </c:pt>
                <c:pt idx="42">
                  <c:v>0.46879999999999999</c:v>
                </c:pt>
                <c:pt idx="43">
                  <c:v>0.46639999999999998</c:v>
                </c:pt>
                <c:pt idx="44">
                  <c:v>0.46650000000000003</c:v>
                </c:pt>
                <c:pt idx="45">
                  <c:v>0.46829999999999999</c:v>
                </c:pt>
                <c:pt idx="46">
                  <c:v>0.56310000000000004</c:v>
                </c:pt>
                <c:pt idx="47">
                  <c:v>0.56299999999999994</c:v>
                </c:pt>
                <c:pt idx="48">
                  <c:v>0.56279999999999997</c:v>
                </c:pt>
                <c:pt idx="49">
                  <c:v>0.58560000000000001</c:v>
                </c:pt>
                <c:pt idx="50">
                  <c:v>0.58520000000000005</c:v>
                </c:pt>
                <c:pt idx="51">
                  <c:v>0.58560000000000001</c:v>
                </c:pt>
                <c:pt idx="52">
                  <c:v>0.58489999999999998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0EF-42E0-8CCF-E1CE4A0086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Contract Match Rate - Medline Removed</c:v>
                </c:pt>
              </c:strCache>
            </c:strRef>
          </c:tx>
          <c:spPr>
            <a:ln w="28575" cap="rnd">
              <a:solidFill>
                <a:srgbClr val="D2922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D2922A"/>
              </a:solidFill>
              <a:ln w="9525">
                <a:noFill/>
              </a:ln>
              <a:effectLst/>
            </c:spPr>
          </c:marker>
          <c:dLbls>
            <c:dLbl>
              <c:idx val="52"/>
              <c:tx>
                <c:rich>
                  <a:bodyPr/>
                  <a:lstStyle/>
                  <a:p>
                    <a:r>
                      <a:rPr lang="en-US"/>
                      <a:t>57.98%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A2B6-4844-99A0-8F373F1C32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lIns="1024108" tIns="224108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Sheet1!$C$2:$C$54</c:f>
              <c:numCache>
                <c:formatCode>0.00%</c:formatCode>
                <c:ptCount val="53"/>
                <c:pt idx="0">
                  <c:v>0.58540000000000003</c:v>
                </c:pt>
                <c:pt idx="1">
                  <c:v>0.58579999999999999</c:v>
                </c:pt>
                <c:pt idx="2">
                  <c:v>0.58589999999999998</c:v>
                </c:pt>
                <c:pt idx="3">
                  <c:v>0.49209999999999998</c:v>
                </c:pt>
                <c:pt idx="4">
                  <c:v>0.40489999999999998</c:v>
                </c:pt>
                <c:pt idx="5">
                  <c:v>0.4022</c:v>
                </c:pt>
                <c:pt idx="6">
                  <c:v>0.39950000000000002</c:v>
                </c:pt>
                <c:pt idx="7">
                  <c:v>0.39889999999999998</c:v>
                </c:pt>
                <c:pt idx="8">
                  <c:v>0.47570000000000001</c:v>
                </c:pt>
                <c:pt idx="9">
                  <c:v>0.4763</c:v>
                </c:pt>
                <c:pt idx="10">
                  <c:v>0.47670000000000001</c:v>
                </c:pt>
                <c:pt idx="11">
                  <c:v>0.47670000000000001</c:v>
                </c:pt>
                <c:pt idx="12">
                  <c:v>0.47670000000000001</c:v>
                </c:pt>
                <c:pt idx="13">
                  <c:v>0.45960000000000001</c:v>
                </c:pt>
                <c:pt idx="14">
                  <c:v>0.46010000000000001</c:v>
                </c:pt>
                <c:pt idx="15">
                  <c:v>0.46060000000000001</c:v>
                </c:pt>
                <c:pt idx="16">
                  <c:v>0.46200000000000002</c:v>
                </c:pt>
                <c:pt idx="17">
                  <c:v>0.4597</c:v>
                </c:pt>
                <c:pt idx="18">
                  <c:v>0.37659999999999999</c:v>
                </c:pt>
                <c:pt idx="19">
                  <c:v>0.46029999999999999</c:v>
                </c:pt>
                <c:pt idx="20">
                  <c:v>0.46060000000000001</c:v>
                </c:pt>
                <c:pt idx="21">
                  <c:v>0.45900000000000002</c:v>
                </c:pt>
                <c:pt idx="22">
                  <c:v>0.4597</c:v>
                </c:pt>
                <c:pt idx="23">
                  <c:v>0.45960000000000001</c:v>
                </c:pt>
                <c:pt idx="24">
                  <c:v>0.29430000000000001</c:v>
                </c:pt>
                <c:pt idx="25">
                  <c:v>0.45760000000000001</c:v>
                </c:pt>
                <c:pt idx="26">
                  <c:v>0.43099999999999999</c:v>
                </c:pt>
                <c:pt idx="27">
                  <c:v>0.43130000000000002</c:v>
                </c:pt>
                <c:pt idx="28">
                  <c:v>0.43540000000000001</c:v>
                </c:pt>
                <c:pt idx="29">
                  <c:v>0.44369999999999998</c:v>
                </c:pt>
                <c:pt idx="30">
                  <c:v>0.44650000000000001</c:v>
                </c:pt>
                <c:pt idx="31">
                  <c:v>0.44769999999999999</c:v>
                </c:pt>
                <c:pt idx="32">
                  <c:v>0.44900000000000001</c:v>
                </c:pt>
                <c:pt idx="33">
                  <c:v>0.44950000000000001</c:v>
                </c:pt>
                <c:pt idx="34">
                  <c:v>0.25609999999999999</c:v>
                </c:pt>
                <c:pt idx="35">
                  <c:v>0.44929999999999998</c:v>
                </c:pt>
                <c:pt idx="36">
                  <c:v>0.44929999999999998</c:v>
                </c:pt>
                <c:pt idx="37">
                  <c:v>0.44929999999999998</c:v>
                </c:pt>
                <c:pt idx="38">
                  <c:v>0.44969999999999999</c:v>
                </c:pt>
                <c:pt idx="39">
                  <c:v>0.4491</c:v>
                </c:pt>
                <c:pt idx="40">
                  <c:v>0.44940000000000002</c:v>
                </c:pt>
                <c:pt idx="41">
                  <c:v>0.42630000000000001</c:v>
                </c:pt>
                <c:pt idx="42">
                  <c:v>0.46010000000000001</c:v>
                </c:pt>
                <c:pt idx="43">
                  <c:v>0.45800000000000002</c:v>
                </c:pt>
                <c:pt idx="44">
                  <c:v>0.45910000000000001</c:v>
                </c:pt>
                <c:pt idx="45">
                  <c:v>0.4572</c:v>
                </c:pt>
                <c:pt idx="46">
                  <c:v>0.55669999999999997</c:v>
                </c:pt>
                <c:pt idx="47">
                  <c:v>0.55630000000000002</c:v>
                </c:pt>
                <c:pt idx="48">
                  <c:v>0.55610000000000004</c:v>
                </c:pt>
                <c:pt idx="49">
                  <c:v>0.58009999999999995</c:v>
                </c:pt>
                <c:pt idx="50">
                  <c:v>0.57979999999999998</c:v>
                </c:pt>
                <c:pt idx="51">
                  <c:v>0.58020000000000005</c:v>
                </c:pt>
                <c:pt idx="52">
                  <c:v>0.57979999999999998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0EF-42E0-8CCF-E1CE4A00862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Starting Rate (59.02%)</c:v>
                </c:pt>
              </c:strCache>
            </c:strRef>
          </c:tx>
          <c:spPr>
            <a:ln w="28575" cap="rnd">
              <a:solidFill>
                <a:srgbClr val="4F81BD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Sheet1!$D$2:$D$54</c:f>
              <c:numCache>
                <c:formatCode>0.00%</c:formatCode>
                <c:ptCount val="53"/>
                <c:pt idx="0">
                  <c:v>0.59019999999999995</c:v>
                </c:pt>
                <c:pt idx="1">
                  <c:v>0.59019999999999995</c:v>
                </c:pt>
                <c:pt idx="2">
                  <c:v>0.59019999999999995</c:v>
                </c:pt>
                <c:pt idx="3">
                  <c:v>0.59019999999999995</c:v>
                </c:pt>
                <c:pt idx="4">
                  <c:v>0.59019999999999995</c:v>
                </c:pt>
                <c:pt idx="5">
                  <c:v>0.59019999999999995</c:v>
                </c:pt>
                <c:pt idx="6">
                  <c:v>0.59019999999999995</c:v>
                </c:pt>
                <c:pt idx="7">
                  <c:v>0.59019999999999995</c:v>
                </c:pt>
                <c:pt idx="8">
                  <c:v>0.59019999999999995</c:v>
                </c:pt>
                <c:pt idx="9">
                  <c:v>0.59019999999999995</c:v>
                </c:pt>
                <c:pt idx="10">
                  <c:v>0.59019999999999995</c:v>
                </c:pt>
                <c:pt idx="11">
                  <c:v>0.59019999999999995</c:v>
                </c:pt>
                <c:pt idx="12">
                  <c:v>0.59019999999999995</c:v>
                </c:pt>
                <c:pt idx="13">
                  <c:v>0.59019999999999995</c:v>
                </c:pt>
                <c:pt idx="14">
                  <c:v>0.59019999999999995</c:v>
                </c:pt>
                <c:pt idx="15">
                  <c:v>0.59019999999999995</c:v>
                </c:pt>
                <c:pt idx="16">
                  <c:v>0.59019999999999995</c:v>
                </c:pt>
                <c:pt idx="17">
                  <c:v>0.59019999999999995</c:v>
                </c:pt>
                <c:pt idx="18">
                  <c:v>0.59019999999999995</c:v>
                </c:pt>
                <c:pt idx="19">
                  <c:v>0.59019999999999995</c:v>
                </c:pt>
                <c:pt idx="20">
                  <c:v>0.59019999999999995</c:v>
                </c:pt>
                <c:pt idx="21">
                  <c:v>0.59019999999999995</c:v>
                </c:pt>
                <c:pt idx="22">
                  <c:v>0.59019999999999995</c:v>
                </c:pt>
                <c:pt idx="23">
                  <c:v>0.59019999999999995</c:v>
                </c:pt>
                <c:pt idx="24">
                  <c:v>0.59019999999999995</c:v>
                </c:pt>
                <c:pt idx="25">
                  <c:v>0.59019999999999995</c:v>
                </c:pt>
                <c:pt idx="26">
                  <c:v>0.59019999999999995</c:v>
                </c:pt>
                <c:pt idx="27">
                  <c:v>0.59019999999999995</c:v>
                </c:pt>
                <c:pt idx="28">
                  <c:v>0.59019999999999995</c:v>
                </c:pt>
                <c:pt idx="29">
                  <c:v>0.59019999999999995</c:v>
                </c:pt>
                <c:pt idx="30">
                  <c:v>0.59019999999999995</c:v>
                </c:pt>
                <c:pt idx="31">
                  <c:v>0.59019999999999995</c:v>
                </c:pt>
                <c:pt idx="32">
                  <c:v>0.59019999999999995</c:v>
                </c:pt>
                <c:pt idx="33">
                  <c:v>0.59019999999999995</c:v>
                </c:pt>
                <c:pt idx="34">
                  <c:v>0.59019999999999995</c:v>
                </c:pt>
                <c:pt idx="35">
                  <c:v>0.59019999999999995</c:v>
                </c:pt>
                <c:pt idx="36">
                  <c:v>0.59019999999999995</c:v>
                </c:pt>
                <c:pt idx="37">
                  <c:v>0.59019999999999995</c:v>
                </c:pt>
                <c:pt idx="38">
                  <c:v>0.59019999999999995</c:v>
                </c:pt>
                <c:pt idx="39">
                  <c:v>0.59019999999999995</c:v>
                </c:pt>
                <c:pt idx="40">
                  <c:v>0.59019999999999995</c:v>
                </c:pt>
                <c:pt idx="41">
                  <c:v>0.59019999999999995</c:v>
                </c:pt>
                <c:pt idx="42">
                  <c:v>0.59019999999999995</c:v>
                </c:pt>
                <c:pt idx="43">
                  <c:v>0.59019999999999995</c:v>
                </c:pt>
                <c:pt idx="44">
                  <c:v>0.59019999999999995</c:v>
                </c:pt>
                <c:pt idx="45">
                  <c:v>0.59019999999999995</c:v>
                </c:pt>
                <c:pt idx="46">
                  <c:v>0.59019999999999995</c:v>
                </c:pt>
                <c:pt idx="47">
                  <c:v>0.59019999999999995</c:v>
                </c:pt>
                <c:pt idx="48">
                  <c:v>0.59019999999999995</c:v>
                </c:pt>
                <c:pt idx="49">
                  <c:v>0.59019999999999995</c:v>
                </c:pt>
                <c:pt idx="50">
                  <c:v>0.59019999999999995</c:v>
                </c:pt>
                <c:pt idx="51">
                  <c:v>0.59019999999999995</c:v>
                </c:pt>
                <c:pt idx="52">
                  <c:v>0.59019999999999995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0EF-42E0-8CCF-E1CE4A00862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Target (80%)</c:v>
                </c:pt>
              </c:strCache>
            </c:strRef>
          </c:tx>
          <c:spPr>
            <a:ln w="28575" cap="rnd">
              <a:solidFill>
                <a:srgbClr val="00B05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Sheet1!$E$2:$E$54</c:f>
              <c:numCache>
                <c:formatCode>0.00%</c:formatCode>
                <c:ptCount val="53"/>
                <c:pt idx="0">
                  <c:v>0.8</c:v>
                </c:pt>
                <c:pt idx="1">
                  <c:v>0.8</c:v>
                </c:pt>
                <c:pt idx="2">
                  <c:v>0.8</c:v>
                </c:pt>
                <c:pt idx="3">
                  <c:v>0.8</c:v>
                </c:pt>
                <c:pt idx="4">
                  <c:v>0.8</c:v>
                </c:pt>
                <c:pt idx="5">
                  <c:v>0.8</c:v>
                </c:pt>
                <c:pt idx="6">
                  <c:v>0.8</c:v>
                </c:pt>
                <c:pt idx="7">
                  <c:v>0.8</c:v>
                </c:pt>
                <c:pt idx="8">
                  <c:v>0.8</c:v>
                </c:pt>
                <c:pt idx="9">
                  <c:v>0.8</c:v>
                </c:pt>
                <c:pt idx="10">
                  <c:v>0.8</c:v>
                </c:pt>
                <c:pt idx="11">
                  <c:v>0.8</c:v>
                </c:pt>
                <c:pt idx="12">
                  <c:v>0.8</c:v>
                </c:pt>
                <c:pt idx="13">
                  <c:v>0.8</c:v>
                </c:pt>
                <c:pt idx="14">
                  <c:v>0.8</c:v>
                </c:pt>
                <c:pt idx="15">
                  <c:v>0.8</c:v>
                </c:pt>
                <c:pt idx="16">
                  <c:v>0.8</c:v>
                </c:pt>
                <c:pt idx="17">
                  <c:v>0.8</c:v>
                </c:pt>
                <c:pt idx="18">
                  <c:v>0.8</c:v>
                </c:pt>
                <c:pt idx="19">
                  <c:v>0.8</c:v>
                </c:pt>
                <c:pt idx="20">
                  <c:v>0.8</c:v>
                </c:pt>
                <c:pt idx="21">
                  <c:v>0.8</c:v>
                </c:pt>
                <c:pt idx="22">
                  <c:v>0.8</c:v>
                </c:pt>
                <c:pt idx="23">
                  <c:v>0.8</c:v>
                </c:pt>
                <c:pt idx="24">
                  <c:v>0.8</c:v>
                </c:pt>
                <c:pt idx="25">
                  <c:v>0.8</c:v>
                </c:pt>
                <c:pt idx="26">
                  <c:v>0.8</c:v>
                </c:pt>
                <c:pt idx="27">
                  <c:v>0.8</c:v>
                </c:pt>
                <c:pt idx="28">
                  <c:v>0.8</c:v>
                </c:pt>
                <c:pt idx="29">
                  <c:v>0.8</c:v>
                </c:pt>
                <c:pt idx="30">
                  <c:v>0.8</c:v>
                </c:pt>
                <c:pt idx="31">
                  <c:v>0.8</c:v>
                </c:pt>
                <c:pt idx="32">
                  <c:v>0.8</c:v>
                </c:pt>
                <c:pt idx="33">
                  <c:v>0.8</c:v>
                </c:pt>
                <c:pt idx="34">
                  <c:v>0.8</c:v>
                </c:pt>
                <c:pt idx="35">
                  <c:v>0.8</c:v>
                </c:pt>
                <c:pt idx="36">
                  <c:v>0.8</c:v>
                </c:pt>
                <c:pt idx="37">
                  <c:v>0.8</c:v>
                </c:pt>
                <c:pt idx="38">
                  <c:v>0.8</c:v>
                </c:pt>
                <c:pt idx="39">
                  <c:v>0.8</c:v>
                </c:pt>
                <c:pt idx="40">
                  <c:v>0.8</c:v>
                </c:pt>
                <c:pt idx="41">
                  <c:v>0.8</c:v>
                </c:pt>
                <c:pt idx="42">
                  <c:v>0.8</c:v>
                </c:pt>
                <c:pt idx="43">
                  <c:v>0.8</c:v>
                </c:pt>
                <c:pt idx="44">
                  <c:v>0.8</c:v>
                </c:pt>
                <c:pt idx="45">
                  <c:v>0.8</c:v>
                </c:pt>
                <c:pt idx="46">
                  <c:v>0.8</c:v>
                </c:pt>
                <c:pt idx="47">
                  <c:v>0.8</c:v>
                </c:pt>
                <c:pt idx="48">
                  <c:v>0.8</c:v>
                </c:pt>
                <c:pt idx="49">
                  <c:v>0.8</c:v>
                </c:pt>
                <c:pt idx="50">
                  <c:v>0.8</c:v>
                </c:pt>
                <c:pt idx="51">
                  <c:v>0.8</c:v>
                </c:pt>
                <c:pt idx="52">
                  <c:v>0.8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0EF-42E0-8CCF-E1CE4A0086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43892384"/>
        <c:axId val="743896544"/>
      </c:lineChart>
      <c:dateAx>
        <c:axId val="743892384"/>
        <c:scaling>
          <c:orientation val="minMax"/>
          <c:max val="44958"/>
          <c:min val="44562"/>
        </c:scaling>
        <c:delete val="0"/>
        <c:axPos val="b"/>
        <c:numFmt formatCode="[$-409]d\-mmm\-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3896544"/>
        <c:crosses val="autoZero"/>
        <c:auto val="1"/>
        <c:lblOffset val="100"/>
        <c:baseTimeUnit val="days"/>
        <c:majorUnit val="1"/>
        <c:majorTimeUnit val="months"/>
        <c:minorUnit val="1"/>
        <c:minorTimeUnit val="days"/>
      </c:dateAx>
      <c:valAx>
        <c:axId val="743896544"/>
        <c:scaling>
          <c:orientation val="minMax"/>
          <c:max val="0.9"/>
          <c:min val="0.2061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3892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670877402429239E-2"/>
          <c:y val="7.7582584294403886E-2"/>
          <c:w val="0.84302357223380964"/>
          <c:h val="0.6827676938710582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Contract Match Rate</c:v>
                </c:pt>
              </c:strCache>
            </c:strRef>
          </c:tx>
          <c:spPr>
            <a:ln w="28575" cap="rnd">
              <a:solidFill>
                <a:srgbClr val="00467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52"/>
              <c:tx>
                <c:rich>
                  <a:bodyPr/>
                  <a:lstStyle/>
                  <a:p>
                    <a:r>
                      <a:rPr lang="en-US"/>
                      <a:t>68.65%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D5DF-434F-96C8-BF3CFA7A05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lIns="1024108" tIns="224108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Sheet1!$B$2:$B$54</c:f>
              <c:numCache>
                <c:formatCode>0.00%</c:formatCode>
                <c:ptCount val="53"/>
                <c:pt idx="0">
                  <c:v>0.75170000000000003</c:v>
                </c:pt>
                <c:pt idx="1">
                  <c:v>0.74770000000000003</c:v>
                </c:pt>
                <c:pt idx="2">
                  <c:v>0.75549999999999995</c:v>
                </c:pt>
                <c:pt idx="3">
                  <c:v>0.72089999999999999</c:v>
                </c:pt>
                <c:pt idx="4">
                  <c:v>0.64990000000000003</c:v>
                </c:pt>
                <c:pt idx="5">
                  <c:v>0.6391</c:v>
                </c:pt>
                <c:pt idx="6">
                  <c:v>0.63080000000000003</c:v>
                </c:pt>
                <c:pt idx="7">
                  <c:v>0.63160000000000005</c:v>
                </c:pt>
                <c:pt idx="8">
                  <c:v>0.65180000000000005</c:v>
                </c:pt>
                <c:pt idx="9">
                  <c:v>0.62219999999999998</c:v>
                </c:pt>
                <c:pt idx="10">
                  <c:v>0.66679999999999995</c:v>
                </c:pt>
                <c:pt idx="11">
                  <c:v>0.65300000000000002</c:v>
                </c:pt>
                <c:pt idx="12">
                  <c:v>0.65739999999999998</c:v>
                </c:pt>
                <c:pt idx="13">
                  <c:v>0.66920000000000002</c:v>
                </c:pt>
                <c:pt idx="14">
                  <c:v>0.62370000000000003</c:v>
                </c:pt>
                <c:pt idx="15">
                  <c:v>0.62539999999999996</c:v>
                </c:pt>
                <c:pt idx="16">
                  <c:v>0.59709999999999996</c:v>
                </c:pt>
                <c:pt idx="17">
                  <c:v>0.5756</c:v>
                </c:pt>
                <c:pt idx="18">
                  <c:v>0.58620000000000005</c:v>
                </c:pt>
                <c:pt idx="19">
                  <c:v>0.62350000000000005</c:v>
                </c:pt>
                <c:pt idx="20">
                  <c:v>0.64219999999999999</c:v>
                </c:pt>
                <c:pt idx="21">
                  <c:v>0.67510000000000003</c:v>
                </c:pt>
                <c:pt idx="22">
                  <c:v>0.68710000000000004</c:v>
                </c:pt>
                <c:pt idx="23">
                  <c:v>0.68730000000000002</c:v>
                </c:pt>
                <c:pt idx="24">
                  <c:v>0.42959999999999998</c:v>
                </c:pt>
                <c:pt idx="25">
                  <c:v>0.65639999999999998</c:v>
                </c:pt>
                <c:pt idx="26">
                  <c:v>0.59189999999999998</c:v>
                </c:pt>
                <c:pt idx="27">
                  <c:v>0.57469999999999999</c:v>
                </c:pt>
                <c:pt idx="28">
                  <c:v>0.56789999999999996</c:v>
                </c:pt>
                <c:pt idx="29">
                  <c:v>0.55289999999999995</c:v>
                </c:pt>
                <c:pt idx="30">
                  <c:v>0.56620000000000004</c:v>
                </c:pt>
                <c:pt idx="31">
                  <c:v>0.56579999999999997</c:v>
                </c:pt>
                <c:pt idx="32">
                  <c:v>0.60570000000000002</c:v>
                </c:pt>
                <c:pt idx="33">
                  <c:v>0.61629999999999996</c:v>
                </c:pt>
                <c:pt idx="34">
                  <c:v>0.3594</c:v>
                </c:pt>
                <c:pt idx="35">
                  <c:v>0.61299999999999999</c:v>
                </c:pt>
                <c:pt idx="36">
                  <c:v>0.58699999999999997</c:v>
                </c:pt>
                <c:pt idx="37">
                  <c:v>0.60119999999999996</c:v>
                </c:pt>
                <c:pt idx="38">
                  <c:v>0.60089999999999999</c:v>
                </c:pt>
                <c:pt idx="39">
                  <c:v>0.59130000000000005</c:v>
                </c:pt>
                <c:pt idx="40">
                  <c:v>0.59502597723107997</c:v>
                </c:pt>
                <c:pt idx="41">
                  <c:v>0.59125607039501504</c:v>
                </c:pt>
                <c:pt idx="42">
                  <c:v>0.51441889741045699</c:v>
                </c:pt>
                <c:pt idx="43">
                  <c:v>0.52845410688113603</c:v>
                </c:pt>
                <c:pt idx="44">
                  <c:v>0.53951153876931102</c:v>
                </c:pt>
                <c:pt idx="45">
                  <c:v>0.56120856061420099</c:v>
                </c:pt>
                <c:pt idx="46">
                  <c:v>0.65112130768570997</c:v>
                </c:pt>
                <c:pt idx="47">
                  <c:v>0.67727262549286704</c:v>
                </c:pt>
                <c:pt idx="48">
                  <c:v>0.66202992780635395</c:v>
                </c:pt>
                <c:pt idx="49">
                  <c:v>0.71403434852019898</c:v>
                </c:pt>
                <c:pt idx="50">
                  <c:v>0.71629220334171295</c:v>
                </c:pt>
                <c:pt idx="51">
                  <c:v>0.69877787345887998</c:v>
                </c:pt>
                <c:pt idx="52">
                  <c:v>0.68646964530111199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AF-475F-B678-AE6CC54B4F3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Contract Match Rate - Medline Removed</c:v>
                </c:pt>
              </c:strCache>
            </c:strRef>
          </c:tx>
          <c:spPr>
            <a:ln w="28575" cap="rnd">
              <a:solidFill>
                <a:srgbClr val="D2922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D2922A"/>
              </a:solidFill>
              <a:ln w="9525">
                <a:noFill/>
              </a:ln>
              <a:effectLst/>
            </c:spPr>
          </c:marker>
          <c:dLbls>
            <c:dLbl>
              <c:idx val="52"/>
              <c:tx>
                <c:rich>
                  <a:bodyPr/>
                  <a:lstStyle/>
                  <a:p>
                    <a:r>
                      <a:rPr lang="en-US"/>
                      <a:t>67.19%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D5DF-434F-96C8-BF3CFA7A05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lIns="1024108" tIns="224108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Sheet1!$C$2:$C$54</c:f>
              <c:numCache>
                <c:formatCode>0.00%</c:formatCode>
                <c:ptCount val="53"/>
                <c:pt idx="0">
                  <c:v>0.69640000000000002</c:v>
                </c:pt>
                <c:pt idx="1">
                  <c:v>0.68659999999999999</c:v>
                </c:pt>
                <c:pt idx="2">
                  <c:v>0.69359999999999999</c:v>
                </c:pt>
                <c:pt idx="3">
                  <c:v>0.63619999999999999</c:v>
                </c:pt>
                <c:pt idx="4">
                  <c:v>0.58120000000000005</c:v>
                </c:pt>
                <c:pt idx="5">
                  <c:v>0.56810000000000005</c:v>
                </c:pt>
                <c:pt idx="6">
                  <c:v>0.55610000000000004</c:v>
                </c:pt>
                <c:pt idx="7">
                  <c:v>0.56220000000000003</c:v>
                </c:pt>
                <c:pt idx="8">
                  <c:v>0.58609999999999995</c:v>
                </c:pt>
                <c:pt idx="9">
                  <c:v>0.56559999999999999</c:v>
                </c:pt>
                <c:pt idx="10">
                  <c:v>0.56589999999999996</c:v>
                </c:pt>
                <c:pt idx="11">
                  <c:v>0.59030000000000005</c:v>
                </c:pt>
                <c:pt idx="12">
                  <c:v>0.60680000000000001</c:v>
                </c:pt>
                <c:pt idx="13">
                  <c:v>0.628</c:v>
                </c:pt>
                <c:pt idx="14">
                  <c:v>0.5514</c:v>
                </c:pt>
                <c:pt idx="15">
                  <c:v>0.54949999999999999</c:v>
                </c:pt>
                <c:pt idx="16">
                  <c:v>0.50409999999999999</c:v>
                </c:pt>
                <c:pt idx="17">
                  <c:v>0.47839999999999999</c:v>
                </c:pt>
                <c:pt idx="18">
                  <c:v>0.5151</c:v>
                </c:pt>
                <c:pt idx="19">
                  <c:v>0.53190000000000004</c:v>
                </c:pt>
                <c:pt idx="20">
                  <c:v>0.56020000000000003</c:v>
                </c:pt>
                <c:pt idx="21">
                  <c:v>0.58779999999999999</c:v>
                </c:pt>
                <c:pt idx="22">
                  <c:v>0.60719999999999996</c:v>
                </c:pt>
                <c:pt idx="23">
                  <c:v>0.60599999999999998</c:v>
                </c:pt>
                <c:pt idx="24">
                  <c:v>0.37919999999999998</c:v>
                </c:pt>
                <c:pt idx="25">
                  <c:v>0.57050000000000001</c:v>
                </c:pt>
                <c:pt idx="26">
                  <c:v>0.49159999999999998</c:v>
                </c:pt>
                <c:pt idx="27">
                  <c:v>0.46700000000000003</c:v>
                </c:pt>
                <c:pt idx="28">
                  <c:v>0.46229999999999999</c:v>
                </c:pt>
                <c:pt idx="29">
                  <c:v>0.44690000000000002</c:v>
                </c:pt>
                <c:pt idx="30">
                  <c:v>0.45400000000000001</c:v>
                </c:pt>
                <c:pt idx="31">
                  <c:v>0.45729999999999998</c:v>
                </c:pt>
                <c:pt idx="32">
                  <c:v>0.50019999999999998</c:v>
                </c:pt>
                <c:pt idx="33">
                  <c:v>0.51729999999999998</c:v>
                </c:pt>
                <c:pt idx="34">
                  <c:v>0.26519999999999999</c:v>
                </c:pt>
                <c:pt idx="35">
                  <c:v>0.64090000000000003</c:v>
                </c:pt>
                <c:pt idx="36">
                  <c:v>0.49159999999999998</c:v>
                </c:pt>
                <c:pt idx="37">
                  <c:v>0.50370000000000004</c:v>
                </c:pt>
                <c:pt idx="38">
                  <c:v>0.49440000000000001</c:v>
                </c:pt>
                <c:pt idx="39">
                  <c:v>0.48799999999999999</c:v>
                </c:pt>
                <c:pt idx="40">
                  <c:v>0.492245632303974</c:v>
                </c:pt>
                <c:pt idx="41">
                  <c:v>0.49179094496477899</c:v>
                </c:pt>
                <c:pt idx="42">
                  <c:v>0.46479943678364299</c:v>
                </c:pt>
                <c:pt idx="43">
                  <c:v>0.50272674727581701</c:v>
                </c:pt>
                <c:pt idx="44">
                  <c:v>0.52581542234224699</c:v>
                </c:pt>
                <c:pt idx="45">
                  <c:v>0.50349685570546099</c:v>
                </c:pt>
                <c:pt idx="46">
                  <c:v>0.62567155136494501</c:v>
                </c:pt>
                <c:pt idx="47">
                  <c:v>0.65574602991756803</c:v>
                </c:pt>
                <c:pt idx="48">
                  <c:v>0.64499574842987795</c:v>
                </c:pt>
                <c:pt idx="49">
                  <c:v>0.71723699551086995</c:v>
                </c:pt>
                <c:pt idx="50">
                  <c:v>0.71301403742381897</c:v>
                </c:pt>
                <c:pt idx="51">
                  <c:v>0.69954256109538704</c:v>
                </c:pt>
                <c:pt idx="52">
                  <c:v>0.67188645976071604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AF-475F-B678-AE6CC54B4F3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Starting Rate (56.31%)</c:v>
                </c:pt>
              </c:strCache>
            </c:strRef>
          </c:tx>
          <c:spPr>
            <a:ln w="28575" cap="rnd">
              <a:solidFill>
                <a:srgbClr val="4F81BD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Sheet1!$D$2:$D$54</c:f>
              <c:numCache>
                <c:formatCode>0.00%</c:formatCode>
                <c:ptCount val="53"/>
                <c:pt idx="0">
                  <c:v>0.56310000000000004</c:v>
                </c:pt>
                <c:pt idx="1">
                  <c:v>0.56310000000000004</c:v>
                </c:pt>
                <c:pt idx="2">
                  <c:v>0.56310000000000004</c:v>
                </c:pt>
                <c:pt idx="3">
                  <c:v>0.56310000000000004</c:v>
                </c:pt>
                <c:pt idx="4">
                  <c:v>0.56310000000000004</c:v>
                </c:pt>
                <c:pt idx="5">
                  <c:v>0.56310000000000004</c:v>
                </c:pt>
                <c:pt idx="6">
                  <c:v>0.56310000000000004</c:v>
                </c:pt>
                <c:pt idx="7">
                  <c:v>0.56310000000000004</c:v>
                </c:pt>
                <c:pt idx="8">
                  <c:v>0.56310000000000004</c:v>
                </c:pt>
                <c:pt idx="9">
                  <c:v>0.56310000000000004</c:v>
                </c:pt>
                <c:pt idx="10">
                  <c:v>0.56310000000000004</c:v>
                </c:pt>
                <c:pt idx="11">
                  <c:v>0.56310000000000004</c:v>
                </c:pt>
                <c:pt idx="12">
                  <c:v>0.56310000000000004</c:v>
                </c:pt>
                <c:pt idx="13">
                  <c:v>0.56310000000000004</c:v>
                </c:pt>
                <c:pt idx="14">
                  <c:v>0.56310000000000004</c:v>
                </c:pt>
                <c:pt idx="15">
                  <c:v>0.56310000000000004</c:v>
                </c:pt>
                <c:pt idx="16">
                  <c:v>0.56310000000000004</c:v>
                </c:pt>
                <c:pt idx="17">
                  <c:v>0.56310000000000004</c:v>
                </c:pt>
                <c:pt idx="18">
                  <c:v>0.56310000000000004</c:v>
                </c:pt>
                <c:pt idx="19">
                  <c:v>0.56310000000000004</c:v>
                </c:pt>
                <c:pt idx="20">
                  <c:v>0.56310000000000004</c:v>
                </c:pt>
                <c:pt idx="21">
                  <c:v>0.56310000000000004</c:v>
                </c:pt>
                <c:pt idx="22">
                  <c:v>0.56310000000000004</c:v>
                </c:pt>
                <c:pt idx="23">
                  <c:v>0.56310000000000004</c:v>
                </c:pt>
                <c:pt idx="24">
                  <c:v>0.56310000000000004</c:v>
                </c:pt>
                <c:pt idx="25">
                  <c:v>0.56310000000000004</c:v>
                </c:pt>
                <c:pt idx="26">
                  <c:v>0.56310000000000004</c:v>
                </c:pt>
                <c:pt idx="27">
                  <c:v>0.56310000000000004</c:v>
                </c:pt>
                <c:pt idx="28">
                  <c:v>0.56310000000000004</c:v>
                </c:pt>
                <c:pt idx="29">
                  <c:v>0.56310000000000004</c:v>
                </c:pt>
                <c:pt idx="30">
                  <c:v>0.56310000000000004</c:v>
                </c:pt>
                <c:pt idx="31">
                  <c:v>0.56310000000000004</c:v>
                </c:pt>
                <c:pt idx="32">
                  <c:v>0.56310000000000004</c:v>
                </c:pt>
                <c:pt idx="33">
                  <c:v>0.56310000000000004</c:v>
                </c:pt>
                <c:pt idx="34">
                  <c:v>0.56310000000000004</c:v>
                </c:pt>
                <c:pt idx="35">
                  <c:v>0.56310000000000004</c:v>
                </c:pt>
                <c:pt idx="36">
                  <c:v>0.56310000000000004</c:v>
                </c:pt>
                <c:pt idx="37">
                  <c:v>0.56310000000000004</c:v>
                </c:pt>
                <c:pt idx="38">
                  <c:v>0.56310000000000004</c:v>
                </c:pt>
                <c:pt idx="39">
                  <c:v>0.56310000000000004</c:v>
                </c:pt>
                <c:pt idx="40">
                  <c:v>0.56310000000000004</c:v>
                </c:pt>
                <c:pt idx="41">
                  <c:v>0.56310000000000004</c:v>
                </c:pt>
                <c:pt idx="42">
                  <c:v>0.56310000000000004</c:v>
                </c:pt>
                <c:pt idx="43">
                  <c:v>0.56310000000000004</c:v>
                </c:pt>
                <c:pt idx="44">
                  <c:v>0.56310000000000004</c:v>
                </c:pt>
                <c:pt idx="45">
                  <c:v>0.56310000000000004</c:v>
                </c:pt>
                <c:pt idx="46">
                  <c:v>0.56310000000000004</c:v>
                </c:pt>
                <c:pt idx="47">
                  <c:v>0.56310000000000004</c:v>
                </c:pt>
                <c:pt idx="48">
                  <c:v>0.56310000000000004</c:v>
                </c:pt>
                <c:pt idx="49">
                  <c:v>0.56310000000000004</c:v>
                </c:pt>
                <c:pt idx="50">
                  <c:v>0.56310000000000004</c:v>
                </c:pt>
                <c:pt idx="51">
                  <c:v>0.56310000000000004</c:v>
                </c:pt>
                <c:pt idx="52">
                  <c:v>0.56310000000000004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DAF-475F-B678-AE6CC54B4F3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Target (80%)</c:v>
                </c:pt>
              </c:strCache>
            </c:strRef>
          </c:tx>
          <c:spPr>
            <a:ln w="28575" cap="rnd">
              <a:solidFill>
                <a:srgbClr val="00B05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Sheet1!$E$2:$E$54</c:f>
              <c:numCache>
                <c:formatCode>0.00%</c:formatCode>
                <c:ptCount val="53"/>
                <c:pt idx="0">
                  <c:v>0.8</c:v>
                </c:pt>
                <c:pt idx="1">
                  <c:v>0.8</c:v>
                </c:pt>
                <c:pt idx="2">
                  <c:v>0.8</c:v>
                </c:pt>
                <c:pt idx="3">
                  <c:v>0.8</c:v>
                </c:pt>
                <c:pt idx="4">
                  <c:v>0.8</c:v>
                </c:pt>
                <c:pt idx="5">
                  <c:v>0.8</c:v>
                </c:pt>
                <c:pt idx="6">
                  <c:v>0.8</c:v>
                </c:pt>
                <c:pt idx="7">
                  <c:v>0.8</c:v>
                </c:pt>
                <c:pt idx="8">
                  <c:v>0.8</c:v>
                </c:pt>
                <c:pt idx="9">
                  <c:v>0.8</c:v>
                </c:pt>
                <c:pt idx="10">
                  <c:v>0.8</c:v>
                </c:pt>
                <c:pt idx="11">
                  <c:v>0.8</c:v>
                </c:pt>
                <c:pt idx="12">
                  <c:v>0.8</c:v>
                </c:pt>
                <c:pt idx="13">
                  <c:v>0.8</c:v>
                </c:pt>
                <c:pt idx="14">
                  <c:v>0.8</c:v>
                </c:pt>
                <c:pt idx="15">
                  <c:v>0.8</c:v>
                </c:pt>
                <c:pt idx="16">
                  <c:v>0.8</c:v>
                </c:pt>
                <c:pt idx="17">
                  <c:v>0.8</c:v>
                </c:pt>
                <c:pt idx="18">
                  <c:v>0.8</c:v>
                </c:pt>
                <c:pt idx="19">
                  <c:v>0.8</c:v>
                </c:pt>
                <c:pt idx="20">
                  <c:v>0.8</c:v>
                </c:pt>
                <c:pt idx="21">
                  <c:v>0.8</c:v>
                </c:pt>
                <c:pt idx="22">
                  <c:v>0.8</c:v>
                </c:pt>
                <c:pt idx="23">
                  <c:v>0.8</c:v>
                </c:pt>
                <c:pt idx="24">
                  <c:v>0.8</c:v>
                </c:pt>
                <c:pt idx="25">
                  <c:v>0.8</c:v>
                </c:pt>
                <c:pt idx="26">
                  <c:v>0.8</c:v>
                </c:pt>
                <c:pt idx="27">
                  <c:v>0.8</c:v>
                </c:pt>
                <c:pt idx="28">
                  <c:v>0.8</c:v>
                </c:pt>
                <c:pt idx="29">
                  <c:v>0.8</c:v>
                </c:pt>
                <c:pt idx="30">
                  <c:v>0.8</c:v>
                </c:pt>
                <c:pt idx="31">
                  <c:v>0.8</c:v>
                </c:pt>
                <c:pt idx="32">
                  <c:v>0.8</c:v>
                </c:pt>
                <c:pt idx="33">
                  <c:v>0.8</c:v>
                </c:pt>
                <c:pt idx="34">
                  <c:v>0.8</c:v>
                </c:pt>
                <c:pt idx="35">
                  <c:v>0.8</c:v>
                </c:pt>
                <c:pt idx="36">
                  <c:v>0.8</c:v>
                </c:pt>
                <c:pt idx="37">
                  <c:v>0.8</c:v>
                </c:pt>
                <c:pt idx="38">
                  <c:v>0.8</c:v>
                </c:pt>
                <c:pt idx="39">
                  <c:v>0.8</c:v>
                </c:pt>
                <c:pt idx="40">
                  <c:v>0.8</c:v>
                </c:pt>
                <c:pt idx="41">
                  <c:v>0.8</c:v>
                </c:pt>
                <c:pt idx="42">
                  <c:v>0.8</c:v>
                </c:pt>
                <c:pt idx="43">
                  <c:v>0.8</c:v>
                </c:pt>
                <c:pt idx="44">
                  <c:v>0.8</c:v>
                </c:pt>
                <c:pt idx="45">
                  <c:v>0.8</c:v>
                </c:pt>
                <c:pt idx="46">
                  <c:v>0.8</c:v>
                </c:pt>
                <c:pt idx="47">
                  <c:v>0.8</c:v>
                </c:pt>
                <c:pt idx="48">
                  <c:v>0.8</c:v>
                </c:pt>
                <c:pt idx="49">
                  <c:v>0.8</c:v>
                </c:pt>
                <c:pt idx="50">
                  <c:v>0.8</c:v>
                </c:pt>
                <c:pt idx="51">
                  <c:v>0.8</c:v>
                </c:pt>
                <c:pt idx="52">
                  <c:v>0.8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E3-4905-B2AF-B78767DD6A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43892384"/>
        <c:axId val="743896544"/>
      </c:lineChart>
      <c:dateAx>
        <c:axId val="743892384"/>
        <c:scaling>
          <c:orientation val="minMax"/>
          <c:max val="44958"/>
          <c:min val="44562"/>
        </c:scaling>
        <c:delete val="0"/>
        <c:axPos val="b"/>
        <c:numFmt formatCode="[$-409]d\-mmm\-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3896544"/>
        <c:crosses val="autoZero"/>
        <c:auto val="1"/>
        <c:lblOffset val="100"/>
        <c:baseTimeUnit val="days"/>
        <c:majorUnit val="1"/>
        <c:majorTimeUnit val="months"/>
        <c:minorUnit val="1"/>
        <c:minorTimeUnit val="days"/>
      </c:dateAx>
      <c:valAx>
        <c:axId val="743896544"/>
        <c:scaling>
          <c:orientation val="minMax"/>
          <c:max val="0.9"/>
          <c:min val="0.215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3892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670877402429239E-2"/>
          <c:y val="8.8036683186063613E-2"/>
          <c:w val="0.84288193551020263"/>
          <c:h val="0.6723135949793985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Exception Rate</c:v>
                </c:pt>
              </c:strCache>
            </c:strRef>
          </c:tx>
          <c:spPr>
            <a:ln w="28575" cap="rnd">
              <a:solidFill>
                <a:srgbClr val="00467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52"/>
              <c:tx>
                <c:rich>
                  <a:bodyPr/>
                  <a:lstStyle/>
                  <a:p>
                    <a:r>
                      <a:rPr lang="en-US"/>
                      <a:t>11.57%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C158-4BD6-BB08-37D9C6D5A80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lIns="1024108" tIns="224108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Sheet1!$B$2:$B$54</c:f>
              <c:numCache>
                <c:formatCode>0.00%</c:formatCode>
                <c:ptCount val="53"/>
                <c:pt idx="0">
                  <c:v>0.21490000000000001</c:v>
                </c:pt>
                <c:pt idx="1">
                  <c:v>7.1099999999999997E-2</c:v>
                </c:pt>
                <c:pt idx="2">
                  <c:v>6.3100000000000003E-2</c:v>
                </c:pt>
                <c:pt idx="3">
                  <c:v>5.1499999999999997E-2</c:v>
                </c:pt>
                <c:pt idx="4">
                  <c:v>8.5800000000000001E-2</c:v>
                </c:pt>
                <c:pt idx="5">
                  <c:v>9.64E-2</c:v>
                </c:pt>
                <c:pt idx="6">
                  <c:v>8.1900000000000001E-2</c:v>
                </c:pt>
                <c:pt idx="7">
                  <c:v>7.4399999999999994E-2</c:v>
                </c:pt>
                <c:pt idx="8">
                  <c:v>0.1109</c:v>
                </c:pt>
                <c:pt idx="9">
                  <c:v>8.2000000000000003E-2</c:v>
                </c:pt>
                <c:pt idx="10">
                  <c:v>5.1700000000000003E-2</c:v>
                </c:pt>
                <c:pt idx="11">
                  <c:v>4.3700000000000003E-2</c:v>
                </c:pt>
                <c:pt idx="12">
                  <c:v>4.2799999999999998E-2</c:v>
                </c:pt>
                <c:pt idx="13">
                  <c:v>7.1099999999999997E-2</c:v>
                </c:pt>
                <c:pt idx="14">
                  <c:v>5.3499999999999999E-2</c:v>
                </c:pt>
                <c:pt idx="15">
                  <c:v>4.6100000000000002E-2</c:v>
                </c:pt>
                <c:pt idx="16">
                  <c:v>4.6600000000000003E-2</c:v>
                </c:pt>
                <c:pt idx="17">
                  <c:v>7.1499999999999994E-2</c:v>
                </c:pt>
                <c:pt idx="18">
                  <c:v>3.5999999999999997E-2</c:v>
                </c:pt>
                <c:pt idx="19">
                  <c:v>3.3000000000000002E-2</c:v>
                </c:pt>
                <c:pt idx="20">
                  <c:v>3.04E-2</c:v>
                </c:pt>
                <c:pt idx="21">
                  <c:v>4.87E-2</c:v>
                </c:pt>
                <c:pt idx="22">
                  <c:v>6.7799999999999999E-2</c:v>
                </c:pt>
                <c:pt idx="23">
                  <c:v>4.9000000000000002E-2</c:v>
                </c:pt>
                <c:pt idx="24">
                  <c:v>2.2499999999999999E-2</c:v>
                </c:pt>
                <c:pt idx="25">
                  <c:v>1.7399999999999999E-2</c:v>
                </c:pt>
                <c:pt idx="26">
                  <c:v>3.8899999999999997E-2</c:v>
                </c:pt>
                <c:pt idx="27">
                  <c:v>3.1800000000000002E-2</c:v>
                </c:pt>
                <c:pt idx="28">
                  <c:v>2.1499999999999998E-2</c:v>
                </c:pt>
                <c:pt idx="29">
                  <c:v>2.46E-2</c:v>
                </c:pt>
                <c:pt idx="30">
                  <c:v>4.6300000000000001E-2</c:v>
                </c:pt>
                <c:pt idx="31">
                  <c:v>3.49E-2</c:v>
                </c:pt>
                <c:pt idx="32">
                  <c:v>1.3899999999999999E-2</c:v>
                </c:pt>
                <c:pt idx="33">
                  <c:v>1.8599999999999998E-2</c:v>
                </c:pt>
                <c:pt idx="34">
                  <c:v>2.5600000000000001E-2</c:v>
                </c:pt>
                <c:pt idx="35">
                  <c:v>4.99E-2</c:v>
                </c:pt>
                <c:pt idx="36">
                  <c:v>3.1099999999999999E-2</c:v>
                </c:pt>
                <c:pt idx="37">
                  <c:v>1.4500000000000001E-2</c:v>
                </c:pt>
                <c:pt idx="38">
                  <c:v>2.0299999999999999E-2</c:v>
                </c:pt>
                <c:pt idx="39">
                  <c:v>6.0299999999999999E-2</c:v>
                </c:pt>
                <c:pt idx="40">
                  <c:v>3.6499999999999998E-2</c:v>
                </c:pt>
                <c:pt idx="41">
                  <c:v>2.7300000000000001E-2</c:v>
                </c:pt>
                <c:pt idx="42">
                  <c:v>0.16869999999999999</c:v>
                </c:pt>
                <c:pt idx="43">
                  <c:v>9.5899999999999999E-2</c:v>
                </c:pt>
                <c:pt idx="44">
                  <c:v>6.59E-2</c:v>
                </c:pt>
                <c:pt idx="45">
                  <c:v>5.2999999999999999E-2</c:v>
                </c:pt>
                <c:pt idx="46">
                  <c:v>4.7800000000000002E-2</c:v>
                </c:pt>
                <c:pt idx="47">
                  <c:v>4.9200000000000001E-2</c:v>
                </c:pt>
                <c:pt idx="48">
                  <c:v>4.6300000000000001E-2</c:v>
                </c:pt>
                <c:pt idx="49">
                  <c:v>3.8699999999999998E-2</c:v>
                </c:pt>
                <c:pt idx="50">
                  <c:v>2.5899999999999999E-2</c:v>
                </c:pt>
                <c:pt idx="51">
                  <c:v>2.35E-2</c:v>
                </c:pt>
                <c:pt idx="52">
                  <c:v>0.1157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C26-4AC8-831F-DD48B8BA61B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Exception Rate - Medline Removed</c:v>
                </c:pt>
              </c:strCache>
            </c:strRef>
          </c:tx>
          <c:spPr>
            <a:ln w="28575" cap="rnd">
              <a:solidFill>
                <a:srgbClr val="D2922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D2922A"/>
              </a:solidFill>
              <a:ln w="9525">
                <a:noFill/>
              </a:ln>
              <a:effectLst/>
            </c:spPr>
          </c:marker>
          <c:dLbls>
            <c:dLbl>
              <c:idx val="52"/>
              <c:tx>
                <c:rich>
                  <a:bodyPr/>
                  <a:lstStyle/>
                  <a:p>
                    <a:r>
                      <a:rPr lang="en-US"/>
                      <a:t>1.17%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C158-4BD6-BB08-37D9C6D5A80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lIns="1024108" tIns="224108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Sheet1!$C$2:$C$54</c:f>
              <c:numCache>
                <c:formatCode>0.00%</c:formatCode>
                <c:ptCount val="53"/>
                <c:pt idx="0">
                  <c:v>3.6799999999999999E-2</c:v>
                </c:pt>
                <c:pt idx="1">
                  <c:v>3.4000000000000002E-2</c:v>
                </c:pt>
                <c:pt idx="2">
                  <c:v>2.5100000000000001E-2</c:v>
                </c:pt>
                <c:pt idx="3">
                  <c:v>2.3400000000000001E-2</c:v>
                </c:pt>
                <c:pt idx="4">
                  <c:v>3.09E-2</c:v>
                </c:pt>
                <c:pt idx="5">
                  <c:v>2.8400000000000002E-2</c:v>
                </c:pt>
                <c:pt idx="6">
                  <c:v>2.6599999999999999E-2</c:v>
                </c:pt>
                <c:pt idx="7">
                  <c:v>2.24E-2</c:v>
                </c:pt>
                <c:pt idx="8">
                  <c:v>2.8799999999999999E-2</c:v>
                </c:pt>
                <c:pt idx="9">
                  <c:v>2.41E-2</c:v>
                </c:pt>
                <c:pt idx="10">
                  <c:v>2.29E-2</c:v>
                </c:pt>
                <c:pt idx="11">
                  <c:v>1.7100000000000001E-2</c:v>
                </c:pt>
                <c:pt idx="12">
                  <c:v>1.8499999999999999E-2</c:v>
                </c:pt>
                <c:pt idx="13">
                  <c:v>1.7000000000000001E-2</c:v>
                </c:pt>
                <c:pt idx="14">
                  <c:v>1.7299999999999999E-2</c:v>
                </c:pt>
                <c:pt idx="15">
                  <c:v>1.83E-2</c:v>
                </c:pt>
                <c:pt idx="16">
                  <c:v>1.4999999999999999E-2</c:v>
                </c:pt>
                <c:pt idx="17">
                  <c:v>1.5599999999999999E-2</c:v>
                </c:pt>
                <c:pt idx="18">
                  <c:v>1.55E-2</c:v>
                </c:pt>
                <c:pt idx="19">
                  <c:v>1.4200000000000001E-2</c:v>
                </c:pt>
                <c:pt idx="20">
                  <c:v>1.18E-2</c:v>
                </c:pt>
                <c:pt idx="21">
                  <c:v>1.4E-2</c:v>
                </c:pt>
                <c:pt idx="22">
                  <c:v>1.67E-2</c:v>
                </c:pt>
                <c:pt idx="23">
                  <c:v>1.4999999999999999E-2</c:v>
                </c:pt>
                <c:pt idx="24">
                  <c:v>1.37E-2</c:v>
                </c:pt>
                <c:pt idx="25">
                  <c:v>1.2500000000000001E-2</c:v>
                </c:pt>
                <c:pt idx="26">
                  <c:v>1.17E-2</c:v>
                </c:pt>
                <c:pt idx="27">
                  <c:v>1.8200000000000001E-2</c:v>
                </c:pt>
                <c:pt idx="28">
                  <c:v>1.5900000000000001E-2</c:v>
                </c:pt>
                <c:pt idx="29">
                  <c:v>1.41E-2</c:v>
                </c:pt>
                <c:pt idx="30">
                  <c:v>1.7000000000000001E-2</c:v>
                </c:pt>
                <c:pt idx="31">
                  <c:v>1.03E-2</c:v>
                </c:pt>
                <c:pt idx="32">
                  <c:v>9.7999999999999997E-3</c:v>
                </c:pt>
                <c:pt idx="33">
                  <c:v>1.4200000000000001E-2</c:v>
                </c:pt>
                <c:pt idx="34">
                  <c:v>9.9000000000000008E-3</c:v>
                </c:pt>
                <c:pt idx="35">
                  <c:v>9.1999999999999998E-3</c:v>
                </c:pt>
                <c:pt idx="36">
                  <c:v>1.0200000000000001E-2</c:v>
                </c:pt>
                <c:pt idx="37">
                  <c:v>8.8999999999999999E-3</c:v>
                </c:pt>
                <c:pt idx="38">
                  <c:v>1.3599999999999999E-2</c:v>
                </c:pt>
                <c:pt idx="39">
                  <c:v>1.32E-2</c:v>
                </c:pt>
                <c:pt idx="40">
                  <c:v>3.6499999999999998E-2</c:v>
                </c:pt>
                <c:pt idx="41">
                  <c:v>9.4000000000000004E-3</c:v>
                </c:pt>
                <c:pt idx="42">
                  <c:v>0.16550000000000001</c:v>
                </c:pt>
                <c:pt idx="43">
                  <c:v>9.5899999999999999E-2</c:v>
                </c:pt>
                <c:pt idx="44">
                  <c:v>6.59E-2</c:v>
                </c:pt>
                <c:pt idx="45">
                  <c:v>8.0999999999999996E-3</c:v>
                </c:pt>
                <c:pt idx="46">
                  <c:v>7.1999999999999998E-3</c:v>
                </c:pt>
                <c:pt idx="47">
                  <c:v>1.0800000000000001E-2</c:v>
                </c:pt>
                <c:pt idx="48">
                  <c:v>7.4000000000000003E-3</c:v>
                </c:pt>
                <c:pt idx="49">
                  <c:v>9.7000000000000003E-3</c:v>
                </c:pt>
                <c:pt idx="50">
                  <c:v>9.7000000000000003E-3</c:v>
                </c:pt>
                <c:pt idx="51">
                  <c:v>1.0699999999999999E-2</c:v>
                </c:pt>
                <c:pt idx="52">
                  <c:v>1.17E-2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26-4AC8-831F-DD48B8BA61B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Starting Rate (2.36%)</c:v>
                </c:pt>
              </c:strCache>
            </c:strRef>
          </c:tx>
          <c:spPr>
            <a:ln w="28575" cap="rnd">
              <a:solidFill>
                <a:srgbClr val="4F81BD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Sheet1!$D$2:$D$54</c:f>
              <c:numCache>
                <c:formatCode>0.00%</c:formatCode>
                <c:ptCount val="53"/>
                <c:pt idx="0">
                  <c:v>2.3599999999999999E-2</c:v>
                </c:pt>
                <c:pt idx="1">
                  <c:v>2.3599999999999999E-2</c:v>
                </c:pt>
                <c:pt idx="2">
                  <c:v>2.3599999999999999E-2</c:v>
                </c:pt>
                <c:pt idx="3">
                  <c:v>2.3599999999999999E-2</c:v>
                </c:pt>
                <c:pt idx="4">
                  <c:v>2.3599999999999999E-2</c:v>
                </c:pt>
                <c:pt idx="5">
                  <c:v>2.3599999999999999E-2</c:v>
                </c:pt>
                <c:pt idx="6">
                  <c:v>2.3599999999999999E-2</c:v>
                </c:pt>
                <c:pt idx="7">
                  <c:v>2.3599999999999999E-2</c:v>
                </c:pt>
                <c:pt idx="8">
                  <c:v>2.3599999999999999E-2</c:v>
                </c:pt>
                <c:pt idx="9">
                  <c:v>2.3599999999999999E-2</c:v>
                </c:pt>
                <c:pt idx="10">
                  <c:v>2.3599999999999999E-2</c:v>
                </c:pt>
                <c:pt idx="11">
                  <c:v>2.3599999999999999E-2</c:v>
                </c:pt>
                <c:pt idx="12">
                  <c:v>2.3599999999999999E-2</c:v>
                </c:pt>
                <c:pt idx="13">
                  <c:v>2.3599999999999999E-2</c:v>
                </c:pt>
                <c:pt idx="14">
                  <c:v>2.3599999999999999E-2</c:v>
                </c:pt>
                <c:pt idx="15">
                  <c:v>2.3599999999999999E-2</c:v>
                </c:pt>
                <c:pt idx="16">
                  <c:v>2.3599999999999999E-2</c:v>
                </c:pt>
                <c:pt idx="17">
                  <c:v>2.3599999999999999E-2</c:v>
                </c:pt>
                <c:pt idx="18">
                  <c:v>2.3599999999999999E-2</c:v>
                </c:pt>
                <c:pt idx="19">
                  <c:v>2.3599999999999999E-2</c:v>
                </c:pt>
                <c:pt idx="20">
                  <c:v>2.3599999999999999E-2</c:v>
                </c:pt>
                <c:pt idx="21">
                  <c:v>2.3599999999999999E-2</c:v>
                </c:pt>
                <c:pt idx="22">
                  <c:v>2.3599999999999999E-2</c:v>
                </c:pt>
                <c:pt idx="23">
                  <c:v>2.3599999999999999E-2</c:v>
                </c:pt>
                <c:pt idx="24">
                  <c:v>2.3599999999999999E-2</c:v>
                </c:pt>
                <c:pt idx="25">
                  <c:v>2.3599999999999999E-2</c:v>
                </c:pt>
                <c:pt idx="26">
                  <c:v>2.3599999999999999E-2</c:v>
                </c:pt>
                <c:pt idx="27">
                  <c:v>2.3599999999999999E-2</c:v>
                </c:pt>
                <c:pt idx="28">
                  <c:v>2.3599999999999999E-2</c:v>
                </c:pt>
                <c:pt idx="29">
                  <c:v>2.3599999999999999E-2</c:v>
                </c:pt>
                <c:pt idx="30">
                  <c:v>2.3599999999999999E-2</c:v>
                </c:pt>
                <c:pt idx="31">
                  <c:v>2.3599999999999999E-2</c:v>
                </c:pt>
                <c:pt idx="32">
                  <c:v>2.3599999999999999E-2</c:v>
                </c:pt>
                <c:pt idx="33">
                  <c:v>2.3599999999999999E-2</c:v>
                </c:pt>
                <c:pt idx="34">
                  <c:v>2.3599999999999999E-2</c:v>
                </c:pt>
                <c:pt idx="35">
                  <c:v>2.3599999999999999E-2</c:v>
                </c:pt>
                <c:pt idx="36">
                  <c:v>2.3599999999999999E-2</c:v>
                </c:pt>
                <c:pt idx="37">
                  <c:v>2.3599999999999999E-2</c:v>
                </c:pt>
                <c:pt idx="38">
                  <c:v>2.3599999999999999E-2</c:v>
                </c:pt>
                <c:pt idx="39">
                  <c:v>2.3599999999999999E-2</c:v>
                </c:pt>
                <c:pt idx="40">
                  <c:v>2.3599999999999999E-2</c:v>
                </c:pt>
                <c:pt idx="41">
                  <c:v>2.3599999999999999E-2</c:v>
                </c:pt>
                <c:pt idx="42">
                  <c:v>2.3599999999999999E-2</c:v>
                </c:pt>
                <c:pt idx="43">
                  <c:v>2.3599999999999999E-2</c:v>
                </c:pt>
                <c:pt idx="44">
                  <c:v>2.3599999999999999E-2</c:v>
                </c:pt>
                <c:pt idx="45">
                  <c:v>2.3599999999999999E-2</c:v>
                </c:pt>
                <c:pt idx="46">
                  <c:v>2.3599999999999999E-2</c:v>
                </c:pt>
                <c:pt idx="47">
                  <c:v>2.3599999999999999E-2</c:v>
                </c:pt>
                <c:pt idx="48">
                  <c:v>2.3599999999999999E-2</c:v>
                </c:pt>
                <c:pt idx="49">
                  <c:v>2.3599999999999999E-2</c:v>
                </c:pt>
                <c:pt idx="50">
                  <c:v>2.3599999999999999E-2</c:v>
                </c:pt>
                <c:pt idx="51">
                  <c:v>2.3599999999999999E-2</c:v>
                </c:pt>
                <c:pt idx="52">
                  <c:v>2.3599999999999999E-2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C26-4AC8-831F-DD48B8BA61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43894048"/>
        <c:axId val="743889056"/>
      </c:lineChart>
      <c:dateAx>
        <c:axId val="743894048"/>
        <c:scaling>
          <c:orientation val="minMax"/>
          <c:max val="44958"/>
          <c:min val="44562"/>
        </c:scaling>
        <c:delete val="0"/>
        <c:axPos val="b"/>
        <c:numFmt formatCode="[$-409]d\-mmm\-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3889056"/>
        <c:crosses val="autoZero"/>
        <c:auto val="1"/>
        <c:lblOffset val="100"/>
        <c:baseTimeUnit val="days"/>
        <c:majorUnit val="1"/>
        <c:majorTimeUnit val="months"/>
        <c:minorUnit val="1"/>
        <c:minorTimeUnit val="days"/>
      </c:dateAx>
      <c:valAx>
        <c:axId val="743889056"/>
        <c:scaling>
          <c:orientation val="minMax"/>
          <c:max val="0.3149000000000000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389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CE1B4B-66BE-1743-8A61-4FFDD0116B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9A94B3-E4A2-9841-9BF6-B7B705B342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D0523-A3D7-B047-8ACC-8076524E60C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5C8C89-3385-9142-A83B-63923539B01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E28B1-38CE-9846-972A-86757E0C31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BBC8C-3EEC-1A4D-AB73-E3257962A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38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4F634-BE4A-7849-90B9-EB23BC3B570E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87389-92B8-E843-AF07-DC9E72D50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93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D87389-92B8-E843-AF07-DC9E72D504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52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: Uniting the be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F16EA-CA04-2F43-BDB7-DA194BABA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306" y="2723508"/>
            <a:ext cx="4272323" cy="2718575"/>
          </a:xfrm>
        </p:spPr>
        <p:txBody>
          <a:bodyPr lIns="0" tIns="0" rIns="0" bIns="0" anchor="b">
            <a:normAutofit/>
          </a:bodyPr>
          <a:lstStyle>
            <a:lvl1pPr algn="l"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17CEE-46E2-5E4C-BC09-E1190EF95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306" y="5542562"/>
            <a:ext cx="11284772" cy="5502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CC608-30CC-6A48-BE6C-A75E810EA9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5" y="2723508"/>
            <a:ext cx="1962150" cy="1410984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EB9D351-AB7B-D340-9FFB-15E5FAEFCE9B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D38D487-CBFF-0F4D-9A6A-F8E89C4555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306" y="523934"/>
            <a:ext cx="4114796" cy="5714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093627-A175-4D15-A79C-98E7BEC264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104545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D3788-42F5-4B4E-8D27-855D3B51AA9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184" y="1920241"/>
            <a:ext cx="11484864" cy="4396747"/>
          </a:xfrm>
        </p:spPr>
        <p:txBody>
          <a:bodyPr/>
          <a:lstStyle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76C7F-39C5-1F4F-B79F-995E3E40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 anchorCtr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FE01-585E-1547-8846-929C8A5B355A}"/>
              </a:ext>
            </a:extLst>
          </p:cNvPr>
          <p:cNvSpPr/>
          <p:nvPr userDrawn="1"/>
        </p:nvSpPr>
        <p:spPr>
          <a:xfrm>
            <a:off x="0" y="6377651"/>
            <a:ext cx="12192000" cy="480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DEDC070-F527-2845-8470-8B6D1FD87007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5DDA857-11EB-5440-8BF3-220638CBA1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9184" y="1280161"/>
            <a:ext cx="11484864" cy="5982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EB73F14-A6A0-7046-816A-953BE825BA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1AEF5B-C07D-4668-93CF-76A69CC8E7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367308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D3788-42F5-4B4E-8D27-855D3B51AA9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184" y="1353312"/>
            <a:ext cx="11484864" cy="4858246"/>
          </a:xfrm>
        </p:spPr>
        <p:txBody>
          <a:bodyPr/>
          <a:lstStyle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76C7F-39C5-1F4F-B79F-995E3E40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 anchorCtr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FE01-585E-1547-8846-929C8A5B355A}"/>
              </a:ext>
            </a:extLst>
          </p:cNvPr>
          <p:cNvSpPr/>
          <p:nvPr userDrawn="1"/>
        </p:nvSpPr>
        <p:spPr>
          <a:xfrm>
            <a:off x="0" y="6377651"/>
            <a:ext cx="12192000" cy="480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DEDC070-F527-2845-8470-8B6D1FD87007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058B2A1-C750-014A-9373-57492AD051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551D91-94FD-48E2-8264-D0CABFB0E99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128253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: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6C7F-39C5-1F4F-B79F-995E3E40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 anchorCtr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FE01-585E-1547-8846-929C8A5B355A}"/>
              </a:ext>
            </a:extLst>
          </p:cNvPr>
          <p:cNvSpPr/>
          <p:nvPr userDrawn="1"/>
        </p:nvSpPr>
        <p:spPr>
          <a:xfrm>
            <a:off x="0" y="6377651"/>
            <a:ext cx="12192000" cy="480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DEDC070-F527-2845-8470-8B6D1FD87007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5DDA857-11EB-5440-8BF3-220638CBA1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9184" y="1280161"/>
            <a:ext cx="11484864" cy="5982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A783254-03B3-0B42-B3AB-CB88F8B496F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184" y="1920239"/>
            <a:ext cx="5486400" cy="4337691"/>
          </a:xfrm>
        </p:spPr>
        <p:txBody>
          <a:bodyPr/>
          <a:lstStyle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6068B4A-D8B8-4949-9540-3E961B3C79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27648" y="1920240"/>
            <a:ext cx="5486400" cy="43372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40223F1-16B5-4C4B-97E1-D31576242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CCEE75-7862-44E9-B89C-C73530D6A3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226459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: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D3788-42F5-4B4E-8D27-855D3B51AA9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184" y="1354238"/>
            <a:ext cx="5486400" cy="4858246"/>
          </a:xfrm>
        </p:spPr>
        <p:txBody>
          <a:bodyPr/>
          <a:lstStyle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76C7F-39C5-1F4F-B79F-995E3E40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 anchorCtr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FE01-585E-1547-8846-929C8A5B355A}"/>
              </a:ext>
            </a:extLst>
          </p:cNvPr>
          <p:cNvSpPr/>
          <p:nvPr userDrawn="1"/>
        </p:nvSpPr>
        <p:spPr>
          <a:xfrm>
            <a:off x="0" y="6377651"/>
            <a:ext cx="12192000" cy="480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DEDC070-F527-2845-8470-8B6D1FD87007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94EA46-D19C-874B-A65F-77DC5EA36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27648" y="1354138"/>
            <a:ext cx="5486400" cy="4857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ECE4E9-FCCD-2B43-8874-7D757FCE68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A929C7-CB81-4C86-A406-2BBB2ED217E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58600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: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6C7F-39C5-1F4F-B79F-995E3E40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 anchorCtr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FE01-585E-1547-8846-929C8A5B355A}"/>
              </a:ext>
            </a:extLst>
          </p:cNvPr>
          <p:cNvSpPr/>
          <p:nvPr userDrawn="1"/>
        </p:nvSpPr>
        <p:spPr>
          <a:xfrm>
            <a:off x="0" y="6377651"/>
            <a:ext cx="12192000" cy="480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DEDC070-F527-2845-8470-8B6D1FD87007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5DDA857-11EB-5440-8BF3-220638CBA1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9184" y="1280161"/>
            <a:ext cx="11484864" cy="5982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A783254-03B3-0B42-B3AB-CB88F8B496F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184" y="1920239"/>
            <a:ext cx="3657600" cy="4337691"/>
          </a:xfrm>
        </p:spPr>
        <p:txBody>
          <a:bodyPr/>
          <a:lstStyle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6068B4A-D8B8-4949-9540-3E961B3C79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42816" y="1920240"/>
            <a:ext cx="3657600" cy="43372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F62310A-DE69-524A-91AC-4BB1AFD41D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56448" y="1920239"/>
            <a:ext cx="3657600" cy="43372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5AAE59A-D2E7-8147-8244-D56E03ED2C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9766C-8B84-4FEF-8F8B-80721D7DEE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423830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: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D3788-42F5-4B4E-8D27-855D3B51AA9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184" y="1354238"/>
            <a:ext cx="3657600" cy="4858246"/>
          </a:xfrm>
        </p:spPr>
        <p:txBody>
          <a:bodyPr/>
          <a:lstStyle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76C7F-39C5-1F4F-B79F-995E3E40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 anchorCtr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FE01-585E-1547-8846-929C8A5B355A}"/>
              </a:ext>
            </a:extLst>
          </p:cNvPr>
          <p:cNvSpPr/>
          <p:nvPr userDrawn="1"/>
        </p:nvSpPr>
        <p:spPr>
          <a:xfrm>
            <a:off x="0" y="6377651"/>
            <a:ext cx="12192000" cy="480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DEDC070-F527-2845-8470-8B6D1FD87007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6E643CD-02AF-A248-A2A8-CCAE4E1C10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42816" y="1354238"/>
            <a:ext cx="3657600" cy="4858246"/>
          </a:xfrm>
        </p:spPr>
        <p:txBody>
          <a:bodyPr/>
          <a:lstStyle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F8D2CE5-8055-7E40-A137-CD3D1C6B9C3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6448" y="1354238"/>
            <a:ext cx="3657600" cy="4858246"/>
          </a:xfrm>
        </p:spPr>
        <p:txBody>
          <a:bodyPr/>
          <a:lstStyle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0E1D541-2EC8-934E-838F-8207EAE2E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192D6-CD17-4BAF-8B99-7369E9D99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154319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6C7F-39C5-1F4F-B79F-995E3E40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 anchorCtr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FE01-585E-1547-8846-929C8A5B355A}"/>
              </a:ext>
            </a:extLst>
          </p:cNvPr>
          <p:cNvSpPr/>
          <p:nvPr userDrawn="1"/>
        </p:nvSpPr>
        <p:spPr>
          <a:xfrm>
            <a:off x="0" y="6377651"/>
            <a:ext cx="12192000" cy="480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DEDC070-F527-2845-8470-8B6D1FD87007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5DDA857-11EB-5440-8BF3-220638CBA1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9184" y="1280161"/>
            <a:ext cx="11484864" cy="5982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3EF58AC-EC72-CC47-8AB2-446DDD819C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6F9DBF-0A5B-4D5B-B2A4-7F252EF886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163201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6C7F-39C5-1F4F-B79F-995E3E40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 anchorCtr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FE01-585E-1547-8846-929C8A5B355A}"/>
              </a:ext>
            </a:extLst>
          </p:cNvPr>
          <p:cNvSpPr/>
          <p:nvPr userDrawn="1"/>
        </p:nvSpPr>
        <p:spPr>
          <a:xfrm>
            <a:off x="0" y="6377651"/>
            <a:ext cx="12192000" cy="480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DEDC070-F527-2845-8470-8B6D1FD87007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4CF90A-358A-D54F-AA41-9A08D5A2D0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837A1A-E596-4F2E-AD2B-6D9FD12B7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110194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HX Blue Statement Suppo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6C7F-39C5-1F4F-B79F-995E3E407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783771"/>
            <a:ext cx="11484864" cy="1853329"/>
          </a:xfrm>
        </p:spPr>
        <p:txBody>
          <a:bodyPr lIns="0" tIns="0" rIns="0" bIns="0" anchor="b" anchorCtr="0">
            <a:normAutofit/>
          </a:bodyPr>
          <a:lstStyle>
            <a:lvl1pPr algn="ctr"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82F5BE8-2620-EA47-AD0D-ED03CCB1631D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749A5F2-2C70-9C4A-BC23-B44224EA6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75" y="3396620"/>
            <a:ext cx="3186702" cy="74405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 or delete this box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176D704-821C-634B-9A90-F6F24A1BBD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276" y="4391504"/>
            <a:ext cx="3186702" cy="121285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add text here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A4CB21C0-27A8-5440-8DF9-7AE05CEC20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02649" y="3396620"/>
            <a:ext cx="3186702" cy="74405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 or delete this box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2C838E0B-2A93-A245-9A1B-80FCA0F64E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2650" y="4391504"/>
            <a:ext cx="3186702" cy="121285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add text here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1105A270-B337-C14A-895F-7E7EDA7266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6024" y="3396620"/>
            <a:ext cx="3186702" cy="74405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 or delete this box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88D0A9B6-923B-FE42-9644-7D605F53829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6025" y="4391504"/>
            <a:ext cx="3186702" cy="121285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add text here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ABDA037-6F9C-F448-A28D-4A8C2B5782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DEDB18-C76E-41DD-96E8-623695935CB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253949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1DFEEB-2095-554E-9EA2-3BBB30F3FCF7}"/>
              </a:ext>
            </a:extLst>
          </p:cNvPr>
          <p:cNvSpPr/>
          <p:nvPr userDrawn="1"/>
        </p:nvSpPr>
        <p:spPr>
          <a:xfrm>
            <a:off x="0" y="6377651"/>
            <a:ext cx="12192000" cy="480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EB042-0AFD-7D4E-BB87-BAE200D575DB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C88DEE-0826-8949-8361-0CF958FB0D5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7698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onto slide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135FA4-26A0-E246-BBB4-E995FEA75B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12192000" cy="6376988"/>
          </a:xfrm>
          <a:solidFill>
            <a:schemeClr val="accent1">
              <a:alpha val="60000"/>
            </a:schemeClr>
          </a:solid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6A2CB79-27C0-5047-8719-54DDE7538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00" y="3050435"/>
            <a:ext cx="9601200" cy="757130"/>
          </a:xfrm>
        </p:spPr>
        <p:txBody>
          <a:bodyPr wrap="square" anchor="ctr" anchorCtr="0">
            <a:spAutoFit/>
          </a:bodyPr>
          <a:lstStyle>
            <a:lvl1pPr algn="ctr"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Big statement over picture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0AE572B-5910-044E-87DC-7342C69CB8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7B192B-E3C2-4073-9C47-030D1D69B5B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248897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: Mother Baby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F16EA-CA04-2F43-BDB7-DA194BABA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306" y="3345002"/>
            <a:ext cx="11284772" cy="1538340"/>
          </a:xfrm>
        </p:spPr>
        <p:txBody>
          <a:bodyPr lIns="0" tIns="0" rIns="0" bIns="0" anchor="b">
            <a:normAutofit/>
          </a:bodyPr>
          <a:lstStyle>
            <a:lvl1pPr algn="l"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17CEE-46E2-5E4C-BC09-E1190EF95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306" y="4983821"/>
            <a:ext cx="11284772" cy="12233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7500C76-BED6-0F42-B62F-C9ED35E6B284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12CD474-BE88-E24C-922F-F27A7E9124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306" y="523934"/>
            <a:ext cx="4114796" cy="5714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73AB0-37BC-431D-B476-B121D621EE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108148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Statement Suppo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6C7F-39C5-1F4F-B79F-995E3E407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783771"/>
            <a:ext cx="11484864" cy="1853329"/>
          </a:xfrm>
        </p:spPr>
        <p:txBody>
          <a:bodyPr lIns="0" tIns="0" rIns="0" bIns="0" anchor="b" anchorCtr="0">
            <a:normAutofit/>
          </a:bodyPr>
          <a:lstStyle>
            <a:lvl1pPr algn="ctr">
              <a:defRPr sz="48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82F5BE8-2620-EA47-AD0D-ED03CCB1631D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749A5F2-2C70-9C4A-BC23-B44224EA6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75" y="3396620"/>
            <a:ext cx="3186702" cy="74405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 or delete this box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176D704-821C-634B-9A90-F6F24A1BBD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276" y="4391504"/>
            <a:ext cx="3186702" cy="121285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add text here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A4CB21C0-27A8-5440-8DF9-7AE05CEC20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02649" y="3396620"/>
            <a:ext cx="3186702" cy="74405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 or delete this box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2C838E0B-2A93-A245-9A1B-80FCA0F64E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2650" y="4391504"/>
            <a:ext cx="3186702" cy="121285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add text here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1105A270-B337-C14A-895F-7E7EDA7266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6024" y="3396620"/>
            <a:ext cx="3186702" cy="74405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 or delete this box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88D0A9B6-923B-FE42-9644-7D605F53829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6025" y="4391504"/>
            <a:ext cx="3186702" cy="121285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add text here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4E651C6-E064-6446-B9F2-81A9792422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F99C3E-1B5D-4365-91FA-563CF918AB0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307276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Image Supporti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1DFEEB-2095-554E-9EA2-3BBB30F3FCF7}"/>
              </a:ext>
            </a:extLst>
          </p:cNvPr>
          <p:cNvSpPr/>
          <p:nvPr userDrawn="1"/>
        </p:nvSpPr>
        <p:spPr>
          <a:xfrm>
            <a:off x="0" y="6377651"/>
            <a:ext cx="12192000" cy="480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EB042-0AFD-7D4E-BB87-BAE200D575DB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C88DEE-0826-8949-8361-0CF958FB0D5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7698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onto slide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135FA4-26A0-E246-BBB4-E995FEA75B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12192000" cy="6376988"/>
          </a:xfrm>
          <a:solidFill>
            <a:schemeClr val="accent1">
              <a:alpha val="60000"/>
            </a:schemeClr>
          </a:solid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92D2436F-73B1-9146-A7C5-D3152551E3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9275" y="3396620"/>
            <a:ext cx="3186702" cy="74405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 or delete this box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DC424CE9-313C-F542-A11E-CEE596B192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9276" y="4391504"/>
            <a:ext cx="3186702" cy="121285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add text here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6ACF1AC5-99A4-A341-A158-A0C9EC0D04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2649" y="3396620"/>
            <a:ext cx="3186702" cy="74405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 or delete this box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7D866D0-F8ED-9B4B-BF31-7147687FFD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2650" y="4391504"/>
            <a:ext cx="3186702" cy="121285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add text here</a:t>
            </a:r>
          </a:p>
        </p:txBody>
      </p:sp>
      <p:sp>
        <p:nvSpPr>
          <p:cNvPr id="15" name="Text Placeholder 22">
            <a:extLst>
              <a:ext uri="{FF2B5EF4-FFF2-40B4-BE49-F238E27FC236}">
                <a16:creationId xmlns:a16="http://schemas.microsoft.com/office/drawing/2014/main" id="{9BD8FE01-DF63-9349-ADD0-910276D776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6024" y="3396620"/>
            <a:ext cx="3186702" cy="74405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 or delete this box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7C6798EE-8C05-9A47-912B-56CF24D8EE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56025" y="4391504"/>
            <a:ext cx="3186702" cy="121285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add text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6EDD987-DEE8-9E4C-AF59-95E4829FC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783771"/>
            <a:ext cx="11484864" cy="1853329"/>
          </a:xfrm>
        </p:spPr>
        <p:txBody>
          <a:bodyPr lIns="0" tIns="0" rIns="0" bIns="0" anchor="b" anchorCtr="0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7C3C83F-31B7-4F4A-8587-6F7ADFD7C2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DEF58D-102A-41D6-9C51-02766948ED2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63752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 Chevr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0434F1DA-624F-6344-876D-732BD60AC90D}"/>
              </a:ext>
            </a:extLst>
          </p:cNvPr>
          <p:cNvSpPr/>
          <p:nvPr userDrawn="1"/>
        </p:nvSpPr>
        <p:spPr>
          <a:xfrm>
            <a:off x="-11575" y="-11575"/>
            <a:ext cx="9248172" cy="6875362"/>
          </a:xfrm>
          <a:custGeom>
            <a:avLst/>
            <a:gdLst>
              <a:gd name="connsiteX0" fmla="*/ 6296628 w 9248172"/>
              <a:gd name="connsiteY0" fmla="*/ 0 h 6875362"/>
              <a:gd name="connsiteX1" fmla="*/ 9248172 w 9248172"/>
              <a:gd name="connsiteY1" fmla="*/ 3345084 h 6875362"/>
              <a:gd name="connsiteX2" fmla="*/ 6296628 w 9248172"/>
              <a:gd name="connsiteY2" fmla="*/ 6875362 h 6875362"/>
              <a:gd name="connsiteX3" fmla="*/ 0 w 9248172"/>
              <a:gd name="connsiteY3" fmla="*/ 6875362 h 6875362"/>
              <a:gd name="connsiteX4" fmla="*/ 0 w 9248172"/>
              <a:gd name="connsiteY4" fmla="*/ 0 h 6875362"/>
              <a:gd name="connsiteX5" fmla="*/ 115747 w 9248172"/>
              <a:gd name="connsiteY5" fmla="*/ 0 h 6875362"/>
              <a:gd name="connsiteX6" fmla="*/ 6296628 w 9248172"/>
              <a:gd name="connsiteY6" fmla="*/ 0 h 687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48172" h="6875362">
                <a:moveTo>
                  <a:pt x="6296628" y="0"/>
                </a:moveTo>
                <a:lnTo>
                  <a:pt x="9248172" y="3345084"/>
                </a:lnTo>
                <a:lnTo>
                  <a:pt x="6296628" y="6875362"/>
                </a:lnTo>
                <a:lnTo>
                  <a:pt x="0" y="6875362"/>
                </a:lnTo>
                <a:lnTo>
                  <a:pt x="0" y="0"/>
                </a:lnTo>
                <a:lnTo>
                  <a:pt x="115747" y="0"/>
                </a:lnTo>
                <a:lnTo>
                  <a:pt x="6296628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481E0A5-99F2-EC4A-B609-5EA52F60AEBC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F794E6-72D3-1E48-BAE4-7EF0C3F9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2715142"/>
            <a:ext cx="5568696" cy="1426464"/>
          </a:xfrm>
        </p:spPr>
        <p:txBody>
          <a:bodyPr wrap="square" anchor="ctr" anchorCtr="0"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3391AAB-D3BB-984E-8BF0-63D91BB59E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35F3F8-5C5C-4F9A-806E-614F5CD143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110671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ark Blue Chevr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5419322E-35D2-DA41-BD8F-2E3B25370D3C}"/>
              </a:ext>
            </a:extLst>
          </p:cNvPr>
          <p:cNvSpPr/>
          <p:nvPr userDrawn="1"/>
        </p:nvSpPr>
        <p:spPr>
          <a:xfrm>
            <a:off x="-11575" y="-11575"/>
            <a:ext cx="9248172" cy="6875362"/>
          </a:xfrm>
          <a:custGeom>
            <a:avLst/>
            <a:gdLst>
              <a:gd name="connsiteX0" fmla="*/ 6296628 w 9248172"/>
              <a:gd name="connsiteY0" fmla="*/ 0 h 6875362"/>
              <a:gd name="connsiteX1" fmla="*/ 9248172 w 9248172"/>
              <a:gd name="connsiteY1" fmla="*/ 3345084 h 6875362"/>
              <a:gd name="connsiteX2" fmla="*/ 6296628 w 9248172"/>
              <a:gd name="connsiteY2" fmla="*/ 6875362 h 6875362"/>
              <a:gd name="connsiteX3" fmla="*/ 0 w 9248172"/>
              <a:gd name="connsiteY3" fmla="*/ 6875362 h 6875362"/>
              <a:gd name="connsiteX4" fmla="*/ 0 w 9248172"/>
              <a:gd name="connsiteY4" fmla="*/ 0 h 6875362"/>
              <a:gd name="connsiteX5" fmla="*/ 115747 w 9248172"/>
              <a:gd name="connsiteY5" fmla="*/ 0 h 6875362"/>
              <a:gd name="connsiteX6" fmla="*/ 6296628 w 9248172"/>
              <a:gd name="connsiteY6" fmla="*/ 0 h 687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48172" h="6875362">
                <a:moveTo>
                  <a:pt x="6296628" y="0"/>
                </a:moveTo>
                <a:lnTo>
                  <a:pt x="9248172" y="3345084"/>
                </a:lnTo>
                <a:lnTo>
                  <a:pt x="6296628" y="6875362"/>
                </a:lnTo>
                <a:lnTo>
                  <a:pt x="0" y="6875362"/>
                </a:lnTo>
                <a:lnTo>
                  <a:pt x="0" y="0"/>
                </a:lnTo>
                <a:lnTo>
                  <a:pt x="115747" y="0"/>
                </a:lnTo>
                <a:lnTo>
                  <a:pt x="6296628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481E0A5-99F2-EC4A-B609-5EA52F60AEBC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F794E6-72D3-1E48-BAE4-7EF0C3F9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2715142"/>
            <a:ext cx="5568387" cy="1426464"/>
          </a:xfrm>
          <a:noFill/>
        </p:spPr>
        <p:txBody>
          <a:bodyPr wrap="square" anchor="ctr" anchorCtr="0">
            <a:noAutofit/>
          </a:bodyPr>
          <a:lstStyle>
            <a:lvl1pPr algn="l">
              <a:defRPr sz="4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4572829-1977-4043-B483-52B235B21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5CE4E4-6158-4B8A-8C6A-B494A4DF04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10331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from Suppli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E6590-BFA9-114D-A48C-D6A25D57DC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302" y="2556453"/>
            <a:ext cx="5115733" cy="1745093"/>
          </a:xfrm>
        </p:spPr>
        <p:txBody>
          <a:bodyPr wrap="square" lIns="0" tIns="0" rIns="0" bIns="0" anchor="ctr" anchorCtr="0">
            <a:spAutoFit/>
          </a:bodyPr>
          <a:lstStyle>
            <a:lvl1pPr algn="l"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Impactful quote from supplier or 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CCFCDB-0FEB-CD49-9A1E-3115FA3EE1B1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D0A49BE-2D89-3543-9996-8801B30230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307" y="523933"/>
            <a:ext cx="3160169" cy="43891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451CCE-8847-402F-B1A2-B2A07823C1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227710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from Pro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E6590-BFA9-114D-A48C-D6A25D57DC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302" y="2556453"/>
            <a:ext cx="5115733" cy="1745093"/>
          </a:xfrm>
        </p:spPr>
        <p:txBody>
          <a:bodyPr wrap="square" lIns="0" tIns="0" rIns="0" bIns="0" anchor="ctr" anchorCtr="0">
            <a:spAutoFit/>
          </a:bodyPr>
          <a:lstStyle>
            <a:lvl1pPr algn="l"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Impactful quote from supplier or 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CCFCDB-0FEB-CD49-9A1E-3115FA3EE1B1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F041874-D774-5441-9A73-FE4B8D01A8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307" y="523933"/>
            <a:ext cx="3160169" cy="43891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5241A8-DCCE-4B22-924A-9E9448207A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126157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E6590-BFA9-114D-A48C-D6A25D57DC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302" y="2556453"/>
            <a:ext cx="5125672" cy="1745093"/>
          </a:xfrm>
        </p:spPr>
        <p:txBody>
          <a:bodyPr wrap="square" lIns="0" tIns="0" rIns="0" bIns="0" anchor="ctr" anchorCtr="0">
            <a:spAutoFit/>
          </a:bodyPr>
          <a:lstStyle>
            <a:lvl1pPr algn="l"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Impactful quote from supplier or 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CCFCDB-0FEB-CD49-9A1E-3115FA3EE1B1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BA109AA-1954-DA4D-97DF-638024DBD3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307" y="523933"/>
            <a:ext cx="3160169" cy="43891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093DF4-F489-41E4-AA5F-E58CE697FB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341954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dient Blue">
    <p:bg>
      <p:bgPr>
        <a:gradFill>
          <a:gsLst>
            <a:gs pos="0">
              <a:schemeClr val="accent2"/>
            </a:gs>
            <a:gs pos="78000">
              <a:schemeClr val="accent1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481E0A5-99F2-EC4A-B609-5EA52F60AEBC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F794E6-72D3-1E48-BAE4-7EF0C3F9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050435"/>
            <a:ext cx="9601200" cy="757130"/>
          </a:xfrm>
        </p:spPr>
        <p:txBody>
          <a:bodyPr wrap="square" anchor="ctr" anchorCtr="0">
            <a:spAutoFit/>
          </a:bodyPr>
          <a:lstStyle>
            <a:lvl1pPr algn="ctr"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D65EDC-BFE4-8049-BE5F-C79C3FA8EF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F8B435-74A3-42EF-B1B9-482B100694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234596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 to Teal">
    <p:bg>
      <p:bgPr>
        <a:gradFill>
          <a:gsLst>
            <a:gs pos="0">
              <a:schemeClr val="accent6"/>
            </a:gs>
            <a:gs pos="99000">
              <a:schemeClr val="accent1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481E0A5-99F2-EC4A-B609-5EA52F60AEBC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F794E6-72D3-1E48-BAE4-7EF0C3F9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050435"/>
            <a:ext cx="9601200" cy="757130"/>
          </a:xfrm>
        </p:spPr>
        <p:txBody>
          <a:bodyPr wrap="square" anchor="ctr" anchorCtr="0">
            <a:spAutoFit/>
          </a:bodyPr>
          <a:lstStyle>
            <a:lvl1pPr algn="ctr"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973FD0-75C4-D44A-BD15-046CC31C47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87EC5D-B258-4521-8A74-14376C701A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120245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D17D98B-0293-FD48-8EAC-B510A52962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970588" cy="6377651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DB8459-856B-5C4B-B6A5-81D0F7599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4739" y="182880"/>
            <a:ext cx="5507915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CC1960-91FC-BE47-BB71-CCB11EBFBD6E}"/>
              </a:ext>
            </a:extLst>
          </p:cNvPr>
          <p:cNvSpPr/>
          <p:nvPr userDrawn="1"/>
        </p:nvSpPr>
        <p:spPr>
          <a:xfrm>
            <a:off x="0" y="6377651"/>
            <a:ext cx="12192000" cy="480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4C03C05-9EFB-854A-B8D0-BE2A0202E997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A5FC7F1-2D3F-A944-ACA2-11EFFAEF79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14739" y="1280161"/>
            <a:ext cx="5507915" cy="5982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DCBE4114-1FEB-734A-A826-93D60352196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14739" y="1920241"/>
            <a:ext cx="5507915" cy="4396747"/>
          </a:xfrm>
        </p:spPr>
        <p:txBody>
          <a:bodyPr/>
          <a:lstStyle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91AC0BC-BA95-6E4B-9543-C6F74D00E7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E8BDA0-3865-4924-9C68-11934EC328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263595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Provi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DF9B170-CA88-F64A-A25F-1D793386ABF8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E72781-68D0-9A4A-88BF-9F4D452FF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306" y="3345002"/>
            <a:ext cx="11284772" cy="1538340"/>
          </a:xfrm>
        </p:spPr>
        <p:txBody>
          <a:bodyPr lIns="0" tIns="0" rIns="0" bIns="0" anchor="b">
            <a:normAutofit/>
          </a:bodyPr>
          <a:lstStyle>
            <a:lvl1pPr algn="l"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BF3649F-9243-F04F-AB0B-3D29EFB61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306" y="4983821"/>
            <a:ext cx="11284772" cy="12233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B526039-714B-F840-A337-F425E85C62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306" y="523934"/>
            <a:ext cx="4114796" cy="57149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817C77-2BA5-4201-B11E-39164E3D4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59728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D17D98B-0293-FD48-8EAC-B510A52962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970588" cy="6377651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DB8459-856B-5C4B-B6A5-81D0F7599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4739" y="182880"/>
            <a:ext cx="5507915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CC1960-91FC-BE47-BB71-CCB11EBFBD6E}"/>
              </a:ext>
            </a:extLst>
          </p:cNvPr>
          <p:cNvSpPr/>
          <p:nvPr userDrawn="1"/>
        </p:nvSpPr>
        <p:spPr>
          <a:xfrm>
            <a:off x="0" y="6377651"/>
            <a:ext cx="12192000" cy="480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4C03C05-9EFB-854A-B8D0-BE2A0202E997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DCBE4114-1FEB-734A-A826-93D60352196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14739" y="1353312"/>
            <a:ext cx="5507915" cy="4764024"/>
          </a:xfrm>
        </p:spPr>
        <p:txBody>
          <a:bodyPr/>
          <a:lstStyle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3540F43-4837-314B-AC20-F59B652CDD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7DD1E-E653-416E-9113-06D9A9A223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197199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D17D98B-0293-FD48-8EAC-B510A52962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1412" y="0"/>
            <a:ext cx="5970588" cy="6377651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DB8459-856B-5C4B-B6A5-81D0F7599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182880"/>
            <a:ext cx="5507915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4AF2D3-5B7D-A24E-89B3-D587DF36CAC4}"/>
              </a:ext>
            </a:extLst>
          </p:cNvPr>
          <p:cNvSpPr/>
          <p:nvPr userDrawn="1"/>
        </p:nvSpPr>
        <p:spPr>
          <a:xfrm>
            <a:off x="0" y="6377651"/>
            <a:ext cx="12192000" cy="480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EEF7125-F6AB-B246-8A19-96EE245CA756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EE31BEE-9929-624B-B23D-5959B80418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9184" y="1280161"/>
            <a:ext cx="5507915" cy="5982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C73C3A-6805-1249-8EBA-CC4ECBF31C0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184" y="1920241"/>
            <a:ext cx="5507915" cy="4396747"/>
          </a:xfrm>
        </p:spPr>
        <p:txBody>
          <a:bodyPr/>
          <a:lstStyle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5179720-FD6D-E449-AE45-C00B684289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9199C1-674F-4DBB-84AE-08FD02203F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24342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D17D98B-0293-FD48-8EAC-B510A52962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1412" y="0"/>
            <a:ext cx="5970588" cy="6377651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DB8459-856B-5C4B-B6A5-81D0F7599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182880"/>
            <a:ext cx="5507915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4AF2D3-5B7D-A24E-89B3-D587DF36CAC4}"/>
              </a:ext>
            </a:extLst>
          </p:cNvPr>
          <p:cNvSpPr/>
          <p:nvPr userDrawn="1"/>
        </p:nvSpPr>
        <p:spPr>
          <a:xfrm>
            <a:off x="0" y="6377651"/>
            <a:ext cx="12192000" cy="480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EEF7125-F6AB-B246-8A19-96EE245CA756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C73C3A-6805-1249-8EBA-CC4ECBF31C0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184" y="1353311"/>
            <a:ext cx="5507915" cy="4764024"/>
          </a:xfrm>
        </p:spPr>
        <p:txBody>
          <a:bodyPr/>
          <a:lstStyle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43A5D7A-F1FD-AE48-BA88-A0672D26D5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30AFD3-62CA-4DA6-9722-703F4445B2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129050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1DFEEB-2095-554E-9EA2-3BBB30F3FCF7}"/>
              </a:ext>
            </a:extLst>
          </p:cNvPr>
          <p:cNvSpPr/>
          <p:nvPr userDrawn="1"/>
        </p:nvSpPr>
        <p:spPr>
          <a:xfrm>
            <a:off x="0" y="6377651"/>
            <a:ext cx="12192000" cy="480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EB042-0AFD-7D4E-BB87-BAE200D575DB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BC99F92-DEEF-BC46-9D1E-984028A31F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801820-CE3F-4BE1-82F3-76E7E05EAA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313557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: Thank you ">
    <p:bg>
      <p:bgPr>
        <a:gradFill>
          <a:gsLst>
            <a:gs pos="0">
              <a:schemeClr val="accent1"/>
            </a:gs>
            <a:gs pos="100000">
              <a:schemeClr val="tx2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0F794E6-72D3-1E48-BAE4-7EF0C3F96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303" y="3896701"/>
            <a:ext cx="9601200" cy="664797"/>
          </a:xfrm>
        </p:spPr>
        <p:txBody>
          <a:bodyPr wrap="square" lIns="0" tIns="0" rIns="0" bIns="0" anchor="ctr" anchorCtr="0">
            <a:spAutoFit/>
          </a:bodyPr>
          <a:lstStyle>
            <a:lvl1pPr algn="l">
              <a:defRPr sz="4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B7975-3B80-AC46-80B7-7596A895F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0303" y="4864100"/>
            <a:ext cx="9601200" cy="1371600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Phone:</a:t>
            </a:r>
          </a:p>
          <a:p>
            <a:pPr lvl="0"/>
            <a:r>
              <a:rPr lang="en-US" dirty="0"/>
              <a:t>Email: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4E5531A-DD4F-9C49-857A-37884016B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306" y="523934"/>
            <a:ext cx="4016048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GHX Building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F76D362-600C-BD42-95DB-A03B211B4097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9E94DF-3947-744D-9F30-B65ACB2E1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306" y="3345002"/>
            <a:ext cx="11284772" cy="1538340"/>
          </a:xfrm>
        </p:spPr>
        <p:txBody>
          <a:bodyPr lIns="0" tIns="0" rIns="0" bIns="0" anchor="b">
            <a:normAutofit/>
          </a:bodyPr>
          <a:lstStyle>
            <a:lvl1pPr algn="l"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459998C-83AA-9441-A239-85D06ED9C3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306" y="4983821"/>
            <a:ext cx="11284772" cy="12233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ED07AB8-F591-3B47-B205-7AEED8D223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306" y="523934"/>
            <a:ext cx="4114796" cy="57149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366799-E7CB-4240-967E-68CC417DBC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90665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Suppli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F8A5F15-1669-9A4F-BC1C-268D287934F3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D18B98-BDAC-A74E-AC7E-4062D7E2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306" y="3345002"/>
            <a:ext cx="11284772" cy="1538340"/>
          </a:xfrm>
        </p:spPr>
        <p:txBody>
          <a:bodyPr lIns="0" tIns="0" rIns="0" bIns="0" anchor="b">
            <a:normAutofit/>
          </a:bodyPr>
          <a:lstStyle>
            <a:lvl1pPr algn="l"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74FA6EF-5FB4-AB48-A263-9C27D20F4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306" y="4983821"/>
            <a:ext cx="11284772" cy="12233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22601C0-B788-B142-ACBD-2235154F98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306" y="523934"/>
            <a:ext cx="4114796" cy="57149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DCDBE7-3F72-4E8D-B70F-E248E9972B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81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with Ima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6179FE-0718-0043-B5AA-F2A7DD3B3D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57000"/>
                </a:schemeClr>
              </a:gs>
              <a:gs pos="99000">
                <a:schemeClr val="accent1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56797-BA49-E84C-A81F-4AAB5EF7FA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1872" y="843279"/>
            <a:ext cx="10347071" cy="914400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290F04-723C-3B47-B776-6D173799A3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9259" y="2006600"/>
            <a:ext cx="10349684" cy="39243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2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600"/>
              </a:spcBef>
              <a:defRPr sz="18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60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A1AA647-9D3B-7D44-818B-B1233A66851D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FA1941A-3A6E-C142-9C3A-E8B4C92ADD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5D0DD1-340C-4080-8B25-AFAEB7C65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254123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">
    <p:bg>
      <p:bgPr>
        <a:gradFill>
          <a:gsLst>
            <a:gs pos="0">
              <a:schemeClr val="accent1"/>
            </a:gs>
            <a:gs pos="100000">
              <a:schemeClr val="tx2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56797-BA49-E84C-A81F-4AAB5EF7FA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1872" y="843279"/>
            <a:ext cx="10278860" cy="914400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290F04-723C-3B47-B776-6D173799A3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1872" y="2006600"/>
            <a:ext cx="10349684" cy="39243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2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600"/>
              </a:spcBef>
              <a:defRPr sz="18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60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A1AA647-9D3B-7D44-818B-B1233A66851D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6738AAC-6A8F-8E4F-8D22-D246E38094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E5AD5B-5080-4F7E-989D-E9271DFF6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366398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56797-BA49-E84C-A81F-4AAB5EF7FA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1872" y="841248"/>
            <a:ext cx="10244762" cy="914400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Title such as Meet the Team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84DDF-46B7-894D-B576-E202EF1EF1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1872" y="2002536"/>
            <a:ext cx="10112744" cy="40132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2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600"/>
              </a:spcBef>
              <a:defRPr sz="18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60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72C5D1A-1E73-3844-B0E2-824A524D5988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5D10E48-9E41-BE4D-873A-6B290CC14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B7ED12-7904-4CCB-87E4-ACF7489C5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203138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s - GHX and Custom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56797-BA49-E84C-A81F-4AAB5EF7FA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303" y="494411"/>
            <a:ext cx="10244762" cy="914400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Title Such as Meet the Teams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84DDF-46B7-894D-B576-E202EF1EF1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303" y="2664822"/>
            <a:ext cx="5193694" cy="335091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2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600"/>
              </a:spcBef>
              <a:defRPr sz="18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60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72C5D1A-1E73-3844-B0E2-824A524D5988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01DA813-D32D-4C4A-9CD1-F8058C6F50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1438" y="2664822"/>
            <a:ext cx="5193694" cy="335091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2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600"/>
              </a:spcBef>
              <a:defRPr sz="18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60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7ED71-A9D9-0241-BA54-8DF13D260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213" y="1821973"/>
            <a:ext cx="5194300" cy="5207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GHX Team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007F1F8-41AD-1347-8CDD-DA6E168CF4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0832" y="1821973"/>
            <a:ext cx="5194300" cy="5207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[Customer Name] Team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1217867-CD5F-1045-8206-9BF7D17C5E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BBCC81-2F66-49F7-827B-E43E7980B5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216607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4B3565-8942-0749-BC9C-5B81F98BA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182879"/>
            <a:ext cx="11484864" cy="914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6C769-4524-EF41-AC40-92E15AEB4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487" y="1463040"/>
            <a:ext cx="11484864" cy="470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54A89A-393C-C140-B2BD-49F7409A11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768" y="6428232"/>
            <a:ext cx="684382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2134291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49" r:id="rId2"/>
    <p:sldLayoutId id="2147483662" r:id="rId3"/>
    <p:sldLayoutId id="2147483652" r:id="rId4"/>
    <p:sldLayoutId id="2147483653" r:id="rId5"/>
    <p:sldLayoutId id="2147483677" r:id="rId6"/>
    <p:sldLayoutId id="2147483690" r:id="rId7"/>
    <p:sldLayoutId id="2147483678" r:id="rId8"/>
    <p:sldLayoutId id="2147483689" r:id="rId9"/>
    <p:sldLayoutId id="2147483654" r:id="rId10"/>
    <p:sldLayoutId id="2147483675" r:id="rId11"/>
    <p:sldLayoutId id="2147483692" r:id="rId12"/>
    <p:sldLayoutId id="2147483691" r:id="rId13"/>
    <p:sldLayoutId id="2147483693" r:id="rId14"/>
    <p:sldLayoutId id="2147483694" r:id="rId15"/>
    <p:sldLayoutId id="2147483687" r:id="rId16"/>
    <p:sldLayoutId id="2147483686" r:id="rId17"/>
    <p:sldLayoutId id="2147483670" r:id="rId18"/>
    <p:sldLayoutId id="2147483695" r:id="rId19"/>
    <p:sldLayoutId id="2147483688" r:id="rId20"/>
    <p:sldLayoutId id="2147483696" r:id="rId21"/>
    <p:sldLayoutId id="2147483668" r:id="rId22"/>
    <p:sldLayoutId id="2147483655" r:id="rId23"/>
    <p:sldLayoutId id="2147483679" r:id="rId24"/>
    <p:sldLayoutId id="2147483680" r:id="rId25"/>
    <p:sldLayoutId id="2147483681" r:id="rId26"/>
    <p:sldLayoutId id="2147483671" r:id="rId27"/>
    <p:sldLayoutId id="2147483674" r:id="rId28"/>
    <p:sldLayoutId id="2147483659" r:id="rId29"/>
    <p:sldLayoutId id="2147483697" r:id="rId30"/>
    <p:sldLayoutId id="2147483661" r:id="rId31"/>
    <p:sldLayoutId id="2147483698" r:id="rId32"/>
    <p:sldLayoutId id="2147483664" r:id="rId33"/>
    <p:sldLayoutId id="2147483683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48" userDrawn="1">
          <p15:clr>
            <a:srgbClr val="F26B43"/>
          </p15:clr>
        </p15:guide>
        <p15:guide id="4" pos="4032" userDrawn="1">
          <p15:clr>
            <a:srgbClr val="F26B43"/>
          </p15:clr>
        </p15:guide>
        <p15:guide id="5" orient="horz" pos="120" userDrawn="1">
          <p15:clr>
            <a:srgbClr val="F26B43"/>
          </p15:clr>
        </p15:guide>
        <p15:guide id="6" orient="horz" pos="600" userDrawn="1">
          <p15:clr>
            <a:srgbClr val="F26B43"/>
          </p15:clr>
        </p15:guide>
        <p15:guide id="7" orient="horz" pos="936" userDrawn="1">
          <p15:clr>
            <a:srgbClr val="F26B43"/>
          </p15:clr>
        </p15:guide>
        <p15:guide id="8" orient="horz" pos="3720" userDrawn="1">
          <p15:clr>
            <a:srgbClr val="F26B43"/>
          </p15:clr>
        </p15:guide>
        <p15:guide id="9" orient="horz" pos="4008" userDrawn="1">
          <p15:clr>
            <a:srgbClr val="F26B43"/>
          </p15:clr>
        </p15:guide>
        <p15:guide id="10" orient="horz" pos="4200" userDrawn="1">
          <p15:clr>
            <a:srgbClr val="F26B43"/>
          </p15:clr>
        </p15:guide>
        <p15:guide id="11" pos="264" userDrawn="1">
          <p15:clr>
            <a:srgbClr val="F26B43"/>
          </p15:clr>
        </p15:guide>
        <p15:guide id="12" pos="74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D7B3511-474F-9849-87F9-D731FDFE58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 sz="3600"/>
            </a:pPr>
            <a:r>
              <a:rPr>
                <a:latin typeface="Arial"/>
                <a:cs typeface="Arial"/>
              </a:rPr>
              <a:t>GHX Managed</a:t>
            </a:r>
            <a:r>
              <a:rPr lang="en-US">
                <a:latin typeface="Arial"/>
                <a:cs typeface="Arial"/>
              </a:rPr>
              <a:t> Second </a:t>
            </a:r>
            <a:r>
              <a:rPr>
                <a:latin typeface="Arial"/>
                <a:cs typeface="Arial"/>
              </a:rPr>
              <a:t>Services Price </a:t>
            </a:r>
            <a:r>
              <a:rPr dirty="0">
                <a:latin typeface="Arial"/>
                <a:cs typeface="Arial"/>
              </a:rPr>
              <a:t>Sync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D6A91D7-4A9B-9342-8455-19B0C06FE7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Hoag Memorial Hospital 01/06/2023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0ED430-0BF5-3942-8DB0-0B8EA1627D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0303" y="6428897"/>
            <a:ext cx="6843824" cy="365125"/>
          </a:xfrm>
        </p:spPr>
        <p:txBody>
          <a:bodyPr/>
          <a:lstStyle/>
          <a:p>
            <a:r>
              <a:rPr lang="en-US"/>
              <a:t>© 2022 Global Healthcare Exchange, LLC. GHX proprietary information. Do not copy or distribute.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98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7BB561C-8753-3761-5C16-047D575924D6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239115864"/>
              </p:ext>
            </p:extLst>
          </p:nvPr>
        </p:nvGraphicFramePr>
        <p:xfrm>
          <a:off x="328613" y="1352550"/>
          <a:ext cx="11485558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6176">
                  <a:extLst>
                    <a:ext uri="{9D8B030D-6E8A-4147-A177-3AD203B41FA5}">
                      <a16:colId xmlns:a16="http://schemas.microsoft.com/office/drawing/2014/main" val="823789999"/>
                    </a:ext>
                  </a:extLst>
                </a:gridCol>
                <a:gridCol w="1435412">
                  <a:extLst>
                    <a:ext uri="{9D8B030D-6E8A-4147-A177-3AD203B41FA5}">
                      <a16:colId xmlns:a16="http://schemas.microsoft.com/office/drawing/2014/main" val="680571647"/>
                    </a:ext>
                  </a:extLst>
                </a:gridCol>
                <a:gridCol w="1640794">
                  <a:extLst>
                    <a:ext uri="{9D8B030D-6E8A-4147-A177-3AD203B41FA5}">
                      <a16:colId xmlns:a16="http://schemas.microsoft.com/office/drawing/2014/main" val="1280396007"/>
                    </a:ext>
                  </a:extLst>
                </a:gridCol>
                <a:gridCol w="1640794">
                  <a:extLst>
                    <a:ext uri="{9D8B030D-6E8A-4147-A177-3AD203B41FA5}">
                      <a16:colId xmlns:a16="http://schemas.microsoft.com/office/drawing/2014/main" val="912432187"/>
                    </a:ext>
                  </a:extLst>
                </a:gridCol>
                <a:gridCol w="1640794">
                  <a:extLst>
                    <a:ext uri="{9D8B030D-6E8A-4147-A177-3AD203B41FA5}">
                      <a16:colId xmlns:a16="http://schemas.microsoft.com/office/drawing/2014/main" val="938593554"/>
                    </a:ext>
                  </a:extLst>
                </a:gridCol>
                <a:gridCol w="1640794">
                  <a:extLst>
                    <a:ext uri="{9D8B030D-6E8A-4147-A177-3AD203B41FA5}">
                      <a16:colId xmlns:a16="http://schemas.microsoft.com/office/drawing/2014/main" val="2045552482"/>
                    </a:ext>
                  </a:extLst>
                </a:gridCol>
                <a:gridCol w="1640794">
                  <a:extLst>
                    <a:ext uri="{9D8B030D-6E8A-4147-A177-3AD203B41FA5}">
                      <a16:colId xmlns:a16="http://schemas.microsoft.com/office/drawing/2014/main" val="395842933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By </a:t>
                      </a:r>
                      <a:r>
                        <a:rPr lang="en-US" sz="1800" b="1" i="0" u="none" strike="noStrike" noProof="0" dirty="0">
                          <a:latin typeface="+mn-lt"/>
                        </a:rPr>
                        <a:t>Active 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>
                    <a:solidFill>
                      <a:srgbClr val="0032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By Active Item w 12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mo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Spend</a:t>
                      </a:r>
                    </a:p>
                  </a:txBody>
                  <a:tcPr>
                    <a:solidFill>
                      <a:srgbClr val="0032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By </a:t>
                      </a:r>
                      <a:r>
                        <a:rPr lang="en-US" sz="1800" b="1" i="0" u="none" strike="noStrike" noProof="0" dirty="0">
                          <a:latin typeface="+mn-lt"/>
                        </a:rPr>
                        <a:t>Active 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Spend</a:t>
                      </a:r>
                    </a:p>
                  </a:txBody>
                  <a:tcPr>
                    <a:solidFill>
                      <a:srgbClr val="0032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2135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Items</a:t>
                      </a:r>
                    </a:p>
                  </a:txBody>
                  <a:tcPr>
                    <a:solidFill>
                      <a:srgbClr val="0032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>
                    <a:solidFill>
                      <a:srgbClr val="0032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Items</a:t>
                      </a:r>
                    </a:p>
                  </a:txBody>
                  <a:tcPr>
                    <a:solidFill>
                      <a:srgbClr val="0032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>
                    <a:solidFill>
                      <a:srgbClr val="0032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Spend ($)</a:t>
                      </a:r>
                    </a:p>
                  </a:txBody>
                  <a:tcPr>
                    <a:solidFill>
                      <a:srgbClr val="0032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>
                    <a:solidFill>
                      <a:srgbClr val="003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098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Contracted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29,551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58.49%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6,749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73.03%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$5,810,955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68.65%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43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Non-Contracted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20,973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41.51%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2,493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26.97%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$2,654,030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31.35%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06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50,524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100.00%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9,242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100.00%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$8,464,985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100.00%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18284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28979D0-31CD-EE46-A306-B06D7EE8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Contract Match Rate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D854C-5193-A349-B9E3-E608F727BB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0303" y="6428897"/>
            <a:ext cx="6843824" cy="365125"/>
          </a:xfrm>
        </p:spPr>
        <p:txBody>
          <a:bodyPr/>
          <a:lstStyle/>
          <a:p>
            <a:r>
              <a:rPr lang="en-US"/>
              <a:t>© 2022 Global Healthcare Exchange, LLC. GHX proprietary information. Do not copy or distribute.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78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2BECD42-A7E3-CA20-641C-0F91A8416F88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873980125"/>
              </p:ext>
            </p:extLst>
          </p:nvPr>
        </p:nvGraphicFramePr>
        <p:xfrm>
          <a:off x="-24384" y="622769"/>
          <a:ext cx="12192000" cy="5694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7305268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3179655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53049150"/>
                    </a:ext>
                  </a:extLst>
                </a:gridCol>
              </a:tblGrid>
              <a:tr h="34227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Vendor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 dirty="0">
                          <a:latin typeface="+mn-lt"/>
                        </a:rPr>
                        <a:t>Active </a:t>
                      </a:r>
                      <a:r>
                        <a:rPr lang="en-US" sz="1600" dirty="0"/>
                        <a:t>Item 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Active Item Count w 12 </a:t>
                      </a:r>
                      <a:r>
                        <a:rPr lang="en-US" sz="1600" dirty="0" err="1"/>
                        <a:t>mo</a:t>
                      </a:r>
                      <a:r>
                        <a:rPr lang="en-US" sz="1600" dirty="0"/>
                        <a:t> Spend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5788408"/>
                  </a:ext>
                </a:extLst>
              </a:tr>
              <a:tr h="3568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ALCON LABORATORIES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2,355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700633"/>
                  </a:ext>
                </a:extLst>
              </a:tr>
              <a:tr h="3568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ZIMMER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1,851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01471"/>
                  </a:ext>
                </a:extLst>
              </a:tr>
              <a:tr h="3568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SPINEART USA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1,197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813616"/>
                  </a:ext>
                </a:extLst>
              </a:tr>
              <a:tr h="3568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 INDUSTRIES INC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652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320309"/>
                  </a:ext>
                </a:extLst>
              </a:tr>
              <a:tr h="3568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DEPUY SYNTHES SALES INC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671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050838"/>
                  </a:ext>
                </a:extLst>
              </a:tr>
              <a:tr h="3568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ALLERGAN USA INC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651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141218"/>
                  </a:ext>
                </a:extLst>
              </a:tr>
              <a:tr h="3568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ARTHREX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46205"/>
                  </a:ext>
                </a:extLst>
              </a:tr>
              <a:tr h="3568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SMITH &amp; NEPHEW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649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658337"/>
                  </a:ext>
                </a:extLst>
              </a:tr>
              <a:tr h="3568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BOSTON SCIENTIFIC CORP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648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804396"/>
                  </a:ext>
                </a:extLst>
              </a:tr>
              <a:tr h="3568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STRYKER ORTHOPAEDICS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645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548639"/>
                  </a:ext>
                </a:extLst>
              </a:tr>
              <a:tr h="3568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OWENS AND MINOR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504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378609"/>
                  </a:ext>
                </a:extLst>
              </a:tr>
              <a:tr h="3568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MEDTRONIC USA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499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20055"/>
                  </a:ext>
                </a:extLst>
              </a:tr>
              <a:tr h="3568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J &amp; J HEALTH CARE SYS INC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459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383260"/>
                  </a:ext>
                </a:extLst>
              </a:tr>
              <a:tr h="3568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SPINAL USA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342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744960"/>
                  </a:ext>
                </a:extLst>
              </a:tr>
              <a:tr h="3568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CARDINAL HEALTH INC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338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20545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28979D0-31CD-EE46-A306-B06D7EE8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>
                <a:latin typeface="Calibri"/>
                <a:cs typeface="Calibri"/>
              </a:rPr>
              <a:t>Top 15 Vendors Without a Contract (By Active Item)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D854C-5193-A349-B9E3-E608F727BB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0303" y="6428897"/>
            <a:ext cx="6843824" cy="365125"/>
          </a:xfrm>
        </p:spPr>
        <p:txBody>
          <a:bodyPr/>
          <a:lstStyle/>
          <a:p>
            <a:r>
              <a:rPr lang="en-US"/>
              <a:t>© 2022 Global Healthcare Exchange, LLC. GHX proprietary information. Do not copy or distribute.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3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A9E8812-9059-8BC1-EE2B-B504375DDBF4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007111958"/>
              </p:ext>
            </p:extLst>
          </p:nvPr>
        </p:nvGraphicFramePr>
        <p:xfrm>
          <a:off x="0" y="640079"/>
          <a:ext cx="12192000" cy="5609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707161787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48215482"/>
                    </a:ext>
                  </a:extLst>
                </a:gridCol>
              </a:tblGrid>
              <a:tr h="32233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Vendor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 Day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="1" i="0" u="none" strike="noStrike" baseline="0" noProof="0" dirty="0">
                          <a:latin typeface="+mn-lt"/>
                        </a:rPr>
                        <a:t>Active </a:t>
                      </a:r>
                      <a:r>
                        <a:rPr lang="en-US" sz="1600" dirty="0"/>
                        <a:t>Spend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1565737"/>
                  </a:ext>
                </a:extLst>
              </a:tr>
              <a:tr h="3516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 INDUSTRIES INC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$757,424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934920"/>
                  </a:ext>
                </a:extLst>
              </a:tr>
              <a:tr h="3516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EDWARDS LIFESCIENCES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$269,500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381804"/>
                  </a:ext>
                </a:extLst>
              </a:tr>
              <a:tr h="3516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DEPUY SYNTHES SALES INC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$178,000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073413"/>
                  </a:ext>
                </a:extLst>
              </a:tr>
              <a:tr h="3516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MICROTRANSPONDER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$127,500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282120"/>
                  </a:ext>
                </a:extLst>
              </a:tr>
              <a:tr h="3516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ZIMMER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$107,468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259306"/>
                  </a:ext>
                </a:extLst>
              </a:tr>
              <a:tr h="3516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TORNIER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$98,000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665958"/>
                  </a:ext>
                </a:extLst>
              </a:tr>
              <a:tr h="3516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SPINAL USA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$90,200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524010"/>
                  </a:ext>
                </a:extLst>
              </a:tr>
              <a:tr h="3516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BOSTON SCIENTIFIC CORP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$82,169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973165"/>
                  </a:ext>
                </a:extLst>
              </a:tr>
              <a:tr h="3516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MEDTRONIC USA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$60,244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331616"/>
                  </a:ext>
                </a:extLst>
              </a:tr>
              <a:tr h="3516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INNOVASIS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$59,100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90851"/>
                  </a:ext>
                </a:extLst>
              </a:tr>
              <a:tr h="3516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PACIFIC SURGICAL GROUP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$51,625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4890"/>
                  </a:ext>
                </a:extLst>
              </a:tr>
              <a:tr h="3516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ALLERGAN USA INC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$39,042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78307"/>
                  </a:ext>
                </a:extLst>
              </a:tr>
              <a:tr h="3516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GUERBET LLC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$37,415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179118"/>
                  </a:ext>
                </a:extLst>
              </a:tr>
              <a:tr h="3516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AGILITI SURGICAL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$34,940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089355"/>
                  </a:ext>
                </a:extLst>
              </a:tr>
              <a:tr h="3516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W L GORE &amp; ASSOCIATES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$34,387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384669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28979D0-31CD-EE46-A306-B06D7EE8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>
                <a:latin typeface="Calibri"/>
                <a:cs typeface="Calibri"/>
              </a:rPr>
              <a:t>Top 15 Vendors Without a Contract (By Active Spend)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D854C-5193-A349-B9E3-E608F727BB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0303" y="6428897"/>
            <a:ext cx="6843824" cy="365125"/>
          </a:xfrm>
        </p:spPr>
        <p:txBody>
          <a:bodyPr/>
          <a:lstStyle/>
          <a:p>
            <a:r>
              <a:rPr lang="en-US"/>
              <a:t>© 2022 Global Healthcare Exchange, LLC. GHX proprietary information. Do not copy or distribute.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69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8979D0-31CD-EE46-A306-B06D7EE8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Price Exceptions (12/30/2022-01/05/2023)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D854C-5193-A349-B9E3-E608F727BB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0303" y="6428897"/>
            <a:ext cx="6843824" cy="365125"/>
          </a:xfrm>
        </p:spPr>
        <p:txBody>
          <a:bodyPr/>
          <a:lstStyle/>
          <a:p>
            <a:r>
              <a:rPr lang="en-US"/>
              <a:t>© 2022 Global Healthcare Exchange, LLC. GHX proprietary information. Do not copy or distribute.</a:t>
            </a:r>
            <a:endParaRPr lang="en-US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DF5BE686-BABC-F98E-CF12-CF22DE265376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614763492"/>
              </p:ext>
            </p:extLst>
          </p:nvPr>
        </p:nvGraphicFramePr>
        <p:xfrm>
          <a:off x="328613" y="1352550"/>
          <a:ext cx="1148556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2781">
                  <a:extLst>
                    <a:ext uri="{9D8B030D-6E8A-4147-A177-3AD203B41FA5}">
                      <a16:colId xmlns:a16="http://schemas.microsoft.com/office/drawing/2014/main" val="1372670689"/>
                    </a:ext>
                  </a:extLst>
                </a:gridCol>
                <a:gridCol w="5742781">
                  <a:extLst>
                    <a:ext uri="{9D8B030D-6E8A-4147-A177-3AD203B41FA5}">
                      <a16:colId xmlns:a16="http://schemas.microsoft.com/office/drawing/2014/main" val="5131418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Purchases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7,806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6190726"/>
                  </a:ext>
                </a:extLst>
              </a:tr>
            </a:tbl>
          </a:graphicData>
        </a:graphic>
      </p:graphicFrame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F7C82ECB-6758-4921-5397-49C52972E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461483"/>
              </p:ext>
            </p:extLst>
          </p:nvPr>
        </p:nvGraphicFramePr>
        <p:xfrm>
          <a:off x="329184" y="2598821"/>
          <a:ext cx="11484990" cy="1592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330">
                  <a:extLst>
                    <a:ext uri="{9D8B030D-6E8A-4147-A177-3AD203B41FA5}">
                      <a16:colId xmlns:a16="http://schemas.microsoft.com/office/drawing/2014/main" val="987070145"/>
                    </a:ext>
                  </a:extLst>
                </a:gridCol>
                <a:gridCol w="3828330">
                  <a:extLst>
                    <a:ext uri="{9D8B030D-6E8A-4147-A177-3AD203B41FA5}">
                      <a16:colId xmlns:a16="http://schemas.microsoft.com/office/drawing/2014/main" val="2356251522"/>
                    </a:ext>
                  </a:extLst>
                </a:gridCol>
                <a:gridCol w="3828330">
                  <a:extLst>
                    <a:ext uri="{9D8B030D-6E8A-4147-A177-3AD203B41FA5}">
                      <a16:colId xmlns:a16="http://schemas.microsoft.com/office/drawing/2014/main" val="317613469"/>
                    </a:ext>
                  </a:extLst>
                </a:gridCol>
              </a:tblGrid>
              <a:tr h="3982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 Exceptions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 Exception 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6450457"/>
                  </a:ext>
                </a:extLst>
              </a:tr>
              <a:tr h="398223">
                <a:tc>
                  <a:txBody>
                    <a:bodyPr/>
                    <a:lstStyle/>
                    <a:p>
                      <a:r>
                        <a:t>Medline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10.4%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7563361"/>
                  </a:ext>
                </a:extLst>
              </a:tr>
              <a:tr h="398223">
                <a:tc>
                  <a:txBody>
                    <a:bodyPr/>
                    <a:lstStyle/>
                    <a:p>
                      <a:r>
                        <a:rPr lang="en-US" dirty="0"/>
                        <a:t>All Other Vendors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1.17%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256044"/>
                  </a:ext>
                </a:extLst>
              </a:tr>
              <a:tr h="398223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11.57%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67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077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8979D0-31CD-EE46-A306-B06D7EE8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Top 15 Vendors Generating Non-Contract Price Exceptions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D854C-5193-A349-B9E3-E608F727BB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0303" y="6428897"/>
            <a:ext cx="6843824" cy="365125"/>
          </a:xfrm>
        </p:spPr>
        <p:txBody>
          <a:bodyPr/>
          <a:lstStyle/>
          <a:p>
            <a:r>
              <a:rPr lang="en-US"/>
              <a:t>© 2022 Global Healthcare Exchange, LLC. GHX proprietary information. Do not copy or distribute.</a:t>
            </a:r>
            <a:endParaRPr lang="en-US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E799FD8B-29CF-1C65-05EB-73C2FEC5BE86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143956354"/>
              </p:ext>
            </p:extLst>
          </p:nvPr>
        </p:nvGraphicFramePr>
        <p:xfrm>
          <a:off x="0" y="640079"/>
          <a:ext cx="12192000" cy="5621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373760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8028309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65526453"/>
                    </a:ext>
                  </a:extLst>
                </a:gridCol>
              </a:tblGrid>
              <a:tr h="3503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Vendor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Exception 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Unique Item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0037221"/>
                  </a:ext>
                </a:extLst>
              </a:tr>
              <a:tr h="350371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369666"/>
                  </a:ext>
                </a:extLst>
              </a:tr>
              <a:tr h="350371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Cordis US Corp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38978"/>
                  </a:ext>
                </a:extLst>
              </a:tr>
              <a:tr h="350371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Performance Health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519899"/>
                  </a:ext>
                </a:extLst>
              </a:tr>
              <a:tr h="350371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Cook Medical Incorporated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745959"/>
                  </a:ext>
                </a:extLst>
              </a:tr>
              <a:tr h="350371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Smiths Medical ASD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730440"/>
                  </a:ext>
                </a:extLst>
              </a:tr>
              <a:tr h="350371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Medtronic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14399"/>
                  </a:ext>
                </a:extLst>
              </a:tr>
              <a:tr h="350371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Abbott Corporate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363072"/>
                  </a:ext>
                </a:extLst>
              </a:tr>
              <a:tr h="350371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Boston Scientific Corp 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327784"/>
                  </a:ext>
                </a:extLst>
              </a:tr>
              <a:tr h="350371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SourceOne - Subsidiary of Merry Xray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405676"/>
                  </a:ext>
                </a:extLst>
              </a:tr>
              <a:tr h="350371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Applied Medical 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105088"/>
                  </a:ext>
                </a:extLst>
              </a:tr>
              <a:tr h="350371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Belmont Instrument LLC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33327"/>
                  </a:ext>
                </a:extLst>
              </a:tr>
              <a:tr h="350371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ICU Medical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704346"/>
                  </a:ext>
                </a:extLst>
              </a:tr>
              <a:tr h="350371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Owens &amp; Minor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809701"/>
                  </a:ext>
                </a:extLst>
              </a:tr>
              <a:tr h="350371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Health Care Logistics,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900349"/>
                  </a:ext>
                </a:extLst>
              </a:tr>
              <a:tr h="350371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Leica Microsystems Inc. dba Leica Biosystems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830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81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8979D0-31CD-EE46-A306-B06D7EE85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182879"/>
            <a:ext cx="11484864" cy="505018"/>
          </a:xfrm>
        </p:spPr>
        <p:txBody>
          <a:bodyPr/>
          <a:lstStyle/>
          <a:p>
            <a:r>
              <a:rPr lang="en-US" sz="2900" dirty="0"/>
              <a:t>Top 15 Active Items Generating Non-Contract Price Exceptions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D854C-5193-A349-B9E3-E608F727BB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0303" y="6428897"/>
            <a:ext cx="6843824" cy="365125"/>
          </a:xfrm>
        </p:spPr>
        <p:txBody>
          <a:bodyPr/>
          <a:lstStyle/>
          <a:p>
            <a:r>
              <a:rPr lang="en-US" dirty="0"/>
              <a:t>© 2022 Global Healthcare Exchange, LLC. GHX proprietary information. Do not copy or distribute.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C541B7F0-B1BD-1704-7A08-ABFDC648434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547876320"/>
              </p:ext>
            </p:extLst>
          </p:nvPr>
        </p:nvGraphicFramePr>
        <p:xfrm>
          <a:off x="-16660" y="687897"/>
          <a:ext cx="12208659" cy="490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9553">
                  <a:extLst>
                    <a:ext uri="{9D8B030D-6E8A-4147-A177-3AD203B41FA5}">
                      <a16:colId xmlns:a16="http://schemas.microsoft.com/office/drawing/2014/main" val="3474747090"/>
                    </a:ext>
                  </a:extLst>
                </a:gridCol>
                <a:gridCol w="4069553">
                  <a:extLst>
                    <a:ext uri="{9D8B030D-6E8A-4147-A177-3AD203B41FA5}">
                      <a16:colId xmlns:a16="http://schemas.microsoft.com/office/drawing/2014/main" val="840461805"/>
                    </a:ext>
                  </a:extLst>
                </a:gridCol>
                <a:gridCol w="4069553">
                  <a:extLst>
                    <a:ext uri="{9D8B030D-6E8A-4147-A177-3AD203B41FA5}">
                      <a16:colId xmlns:a16="http://schemas.microsoft.com/office/drawing/2014/main" val="4236691545"/>
                    </a:ext>
                  </a:extLst>
                </a:gridCol>
              </a:tblGrid>
              <a:tr h="263309"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Vendor Part 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Vendor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30 Day Spend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8093061"/>
                  </a:ext>
                </a:extLst>
              </a:tr>
              <a:tr h="28724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BMG560465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$19,914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08297"/>
                  </a:ext>
                </a:extLst>
              </a:tr>
              <a:tr h="28724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INGS334016N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$10,511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61010"/>
                  </a:ext>
                </a:extLst>
              </a:tr>
              <a:tr h="28724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B-D329515Z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$8,641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563140"/>
                  </a:ext>
                </a:extLst>
              </a:tr>
              <a:tr h="28724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GUE801107B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$8,015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871619"/>
                  </a:ext>
                </a:extLst>
              </a:tr>
              <a:tr h="28724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INGS434822N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$7,612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680815"/>
                  </a:ext>
                </a:extLst>
              </a:tr>
              <a:tr h="28724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MMDEVAC1000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$6,229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061051"/>
                  </a:ext>
                </a:extLst>
              </a:tr>
              <a:tr h="28724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COKG19891BX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$5,845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449543"/>
                  </a:ext>
                </a:extLst>
              </a:tr>
              <a:tr h="28724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C8302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Applied Medical 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$3,920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949476"/>
                  </a:ext>
                </a:extLst>
              </a:tr>
              <a:tr h="28724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SMR2072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$2,903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424940"/>
                  </a:ext>
                </a:extLst>
              </a:tr>
              <a:tr h="28724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INGRS304314BL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$2,687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951002"/>
                  </a:ext>
                </a:extLst>
              </a:tr>
              <a:tr h="28724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GCO0055SRTCS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$2,453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507505"/>
                  </a:ext>
                </a:extLst>
              </a:tr>
              <a:tr h="28724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DYND80235S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$2,233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266867"/>
                  </a:ext>
                </a:extLst>
              </a:tr>
              <a:tr h="28724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DYND80535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$2,006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13257"/>
                  </a:ext>
                </a:extLst>
              </a:tr>
              <a:tr h="28724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ABB1425428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$1,585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536878"/>
                  </a:ext>
                </a:extLst>
              </a:tr>
              <a:tr h="28724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PMP01064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$1,560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116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00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64E2-95E8-C243-96BE-B5CB23231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Legend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C03982-7AB9-1640-AEF7-AB301A9F5F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0303" y="6428897"/>
            <a:ext cx="6843824" cy="365125"/>
          </a:xfrm>
        </p:spPr>
        <p:txBody>
          <a:bodyPr/>
          <a:lstStyle/>
          <a:p>
            <a:r>
              <a:rPr lang="en-US"/>
              <a:t>© 2022 Global Healthcare Exchange, LLC. GHX proprietary information. Do not copy or distribute.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41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9D0AC9-1C93-B347-AAC6-F87C866873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0303" y="6428897"/>
            <a:ext cx="6843824" cy="365125"/>
          </a:xfrm>
        </p:spPr>
        <p:txBody>
          <a:bodyPr/>
          <a:lstStyle/>
          <a:p>
            <a:r>
              <a:rPr lang="en-US"/>
              <a:t>© 2022 Global Healthcare Exchange, LLC. GHX proprietary information. Do not copy or distribute.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67C8482-1EFC-95C7-E131-D66DD5A85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684897"/>
              </p:ext>
            </p:extLst>
          </p:nvPr>
        </p:nvGraphicFramePr>
        <p:xfrm>
          <a:off x="371746" y="242579"/>
          <a:ext cx="11448508" cy="5834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2127">
                  <a:extLst>
                    <a:ext uri="{9D8B030D-6E8A-4147-A177-3AD203B41FA5}">
                      <a16:colId xmlns:a16="http://schemas.microsoft.com/office/drawing/2014/main" val="2387515229"/>
                    </a:ext>
                  </a:extLst>
                </a:gridCol>
                <a:gridCol w="2862127">
                  <a:extLst>
                    <a:ext uri="{9D8B030D-6E8A-4147-A177-3AD203B41FA5}">
                      <a16:colId xmlns:a16="http://schemas.microsoft.com/office/drawing/2014/main" val="3702741836"/>
                    </a:ext>
                  </a:extLst>
                </a:gridCol>
                <a:gridCol w="2862127">
                  <a:extLst>
                    <a:ext uri="{9D8B030D-6E8A-4147-A177-3AD203B41FA5}">
                      <a16:colId xmlns:a16="http://schemas.microsoft.com/office/drawing/2014/main" val="2927327171"/>
                    </a:ext>
                  </a:extLst>
                </a:gridCol>
                <a:gridCol w="2862127">
                  <a:extLst>
                    <a:ext uri="{9D8B030D-6E8A-4147-A177-3AD203B41FA5}">
                      <a16:colId xmlns:a16="http://schemas.microsoft.com/office/drawing/2014/main" val="2319078969"/>
                    </a:ext>
                  </a:extLst>
                </a:gridCol>
              </a:tblGrid>
              <a:tr h="4422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Table/Graph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Calculation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351399"/>
                  </a:ext>
                </a:extLst>
              </a:tr>
              <a:tr h="10516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Slide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Contract Exception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Percentage of lines sent through the Exchange where there is a discrepancy in the order, acknowledgement or invoice differing from the electronically loaded contract in CCXpert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051671"/>
                  </a:ext>
                </a:extLst>
              </a:tr>
              <a:tr h="4737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Slide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Contract Match Rate (By Active Item)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Item Master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Percentage of items that match a contract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0848848"/>
                  </a:ext>
                </a:extLst>
              </a:tr>
              <a:tr h="4737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Slide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Contract Match Rate (By Active Spend)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Item Master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Percentage of spend that match a contract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2910871"/>
                  </a:ext>
                </a:extLst>
              </a:tr>
              <a:tr h="10028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Slide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Price Exception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Percentage of lines sent through the Exchange with order price different than the price on the acknowledgment or invoice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107567"/>
                  </a:ext>
                </a:extLst>
              </a:tr>
              <a:tr h="6688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Slide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Contract Price Exceptions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Contract Price Exceptions / Total Contract Purchases (Line Level)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5396117"/>
                  </a:ext>
                </a:extLst>
              </a:tr>
              <a:tr h="6688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Slide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Contract Match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Item Master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Contract match rate by Item and Spend with PO History for rolling 30 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940181"/>
                  </a:ext>
                </a:extLst>
              </a:tr>
              <a:tr h="4737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Slide 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Price Exceptions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Price Exceptions / Total Purchases (Line Level)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9157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782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99000">
              <a:schemeClr val="tx2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C00D-9658-4242-A9CD-632144885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37978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322E281-3AC1-2799-72DC-03AE81DC9FEB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495844191"/>
              </p:ext>
            </p:extLst>
          </p:nvPr>
        </p:nvGraphicFramePr>
        <p:xfrm>
          <a:off x="260059" y="1352550"/>
          <a:ext cx="11711031" cy="4859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EED3C52-AE18-355E-8CAC-8657E42C3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Contract Price Exception Rate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A33CA-F493-BD4F-8D59-FA2295B439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2022 Global Healthcare Exchange, LLC. GHX proprietary information. Do not copy or distribute.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D3C52-AE18-355E-8CAC-8657E42C3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Weekly Contract Match Rate (By Active Item)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A33CA-F493-BD4F-8D59-FA2295B439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2022 Global Healthcare Exchange, LLC. GHX proprietary information. Do not copy or distribute.</a:t>
            </a:r>
            <a:endParaRPr lang="en-US" dirty="0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EA894AAB-9017-07F6-8F49-7A747FDA6176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988018220"/>
              </p:ext>
            </p:extLst>
          </p:nvPr>
        </p:nvGraphicFramePr>
        <p:xfrm>
          <a:off x="268448" y="1291905"/>
          <a:ext cx="11545600" cy="4919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369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A894AAB-9017-07F6-8F49-7A747FDA6176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02227131"/>
              </p:ext>
            </p:extLst>
          </p:nvPr>
        </p:nvGraphicFramePr>
        <p:xfrm>
          <a:off x="260059" y="1352550"/>
          <a:ext cx="11553989" cy="4859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EED3C52-AE18-355E-8CAC-8657E42C3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Weekly Contract Match Rate (By Active Spend)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A33CA-F493-BD4F-8D59-FA2295B439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2022 Global Healthcare Exchange, LLC. GHX proprietary information. Do not copy or distribute.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72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D427CC8-1D88-D130-78D4-EEDAED6A50E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499468926"/>
              </p:ext>
            </p:extLst>
          </p:nvPr>
        </p:nvGraphicFramePr>
        <p:xfrm>
          <a:off x="218114" y="1352550"/>
          <a:ext cx="11595934" cy="4859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EED3C52-AE18-355E-8CAC-8657E42C3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Weekly Price Exception Rate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A33CA-F493-BD4F-8D59-FA2295B439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2022 Global Healthcare Exchange, LLC. GHX proprietary information. Do not copy or distribute.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1092A-9E39-6D62-A6CB-DB1B3B905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54" y="2767855"/>
            <a:ext cx="5115733" cy="886397"/>
          </a:xfrm>
        </p:spPr>
        <p:txBody>
          <a:bodyPr/>
          <a:lstStyle/>
          <a:p>
            <a:pPr>
              <a:defRPr sz="3200"/>
            </a:pPr>
            <a:r>
              <a:t>Custom Slides                                                                  Hoag Memorial Hospital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907650-CEBF-4130-1EB6-1BD93F036B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2022 Global Healthcare Exchange, LLC. GHX proprietary information. Do not copy or distribute.</a:t>
            </a:r>
            <a:endParaRPr lang="en-US" dirty="0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33C7860-195A-0CB7-2D4E-FA61C1924745}"/>
              </a:ext>
            </a:extLst>
          </p:cNvPr>
          <p:cNvSpPr/>
          <p:nvPr/>
        </p:nvSpPr>
        <p:spPr>
          <a:xfrm>
            <a:off x="430302" y="2726422"/>
            <a:ext cx="484632" cy="484632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86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A14A8B10-C645-65A6-F9CE-363AB2850567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061268664"/>
              </p:ext>
            </p:extLst>
          </p:nvPr>
        </p:nvGraphicFramePr>
        <p:xfrm>
          <a:off x="197709" y="1377577"/>
          <a:ext cx="1176363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9553">
                  <a:extLst>
                    <a:ext uri="{9D8B030D-6E8A-4147-A177-3AD203B41FA5}">
                      <a16:colId xmlns:a16="http://schemas.microsoft.com/office/drawing/2014/main" val="1309445071"/>
                    </a:ext>
                  </a:extLst>
                </a:gridCol>
                <a:gridCol w="6104079">
                  <a:extLst>
                    <a:ext uri="{9D8B030D-6E8A-4147-A177-3AD203B41FA5}">
                      <a16:colId xmlns:a16="http://schemas.microsoft.com/office/drawing/2014/main" val="2493502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7,806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252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Contract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5,499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64385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BAAFD279-5C49-C242-A9EA-5EBF908E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Contract Price Exceptions (12/30/2022-01/05/2023)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F1554F-E6A4-B346-9877-6EEBDA21CF6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2022 Global Healthcare Exchange, LLC. GHX proprietary information. Do not copy or distribute.</a:t>
            </a: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02D7153-8537-62F1-6D03-FC720A433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845750"/>
              </p:ext>
            </p:extLst>
          </p:nvPr>
        </p:nvGraphicFramePr>
        <p:xfrm>
          <a:off x="197709" y="2827377"/>
          <a:ext cx="11763632" cy="2892735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030089">
                  <a:extLst>
                    <a:ext uri="{9D8B030D-6E8A-4147-A177-3AD203B41FA5}">
                      <a16:colId xmlns:a16="http://schemas.microsoft.com/office/drawing/2014/main" val="1520794066"/>
                    </a:ext>
                  </a:extLst>
                </a:gridCol>
                <a:gridCol w="1442159">
                  <a:extLst>
                    <a:ext uri="{9D8B030D-6E8A-4147-A177-3AD203B41FA5}">
                      <a16:colId xmlns:a16="http://schemas.microsoft.com/office/drawing/2014/main" val="169530774"/>
                    </a:ext>
                  </a:extLst>
                </a:gridCol>
                <a:gridCol w="1461087">
                  <a:extLst>
                    <a:ext uri="{9D8B030D-6E8A-4147-A177-3AD203B41FA5}">
                      <a16:colId xmlns:a16="http://schemas.microsoft.com/office/drawing/2014/main" val="2224451264"/>
                    </a:ext>
                  </a:extLst>
                </a:gridCol>
                <a:gridCol w="1644445">
                  <a:extLst>
                    <a:ext uri="{9D8B030D-6E8A-4147-A177-3AD203B41FA5}">
                      <a16:colId xmlns:a16="http://schemas.microsoft.com/office/drawing/2014/main" val="1283243282"/>
                    </a:ext>
                  </a:extLst>
                </a:gridCol>
                <a:gridCol w="1644445">
                  <a:extLst>
                    <a:ext uri="{9D8B030D-6E8A-4147-A177-3AD203B41FA5}">
                      <a16:colId xmlns:a16="http://schemas.microsoft.com/office/drawing/2014/main" val="1243176494"/>
                    </a:ext>
                  </a:extLst>
                </a:gridCol>
                <a:gridCol w="1644445">
                  <a:extLst>
                    <a:ext uri="{9D8B030D-6E8A-4147-A177-3AD203B41FA5}">
                      <a16:colId xmlns:a16="http://schemas.microsoft.com/office/drawing/2014/main" val="3570036099"/>
                    </a:ext>
                  </a:extLst>
                </a:gridCol>
                <a:gridCol w="1896962">
                  <a:extLst>
                    <a:ext uri="{9D8B030D-6E8A-4147-A177-3AD203B41FA5}">
                      <a16:colId xmlns:a16="http://schemas.microsoft.com/office/drawing/2014/main" val="853217437"/>
                    </a:ext>
                  </a:extLst>
                </a:gridCol>
              </a:tblGrid>
              <a:tr h="5573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32A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Provider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Supplier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837024"/>
                  </a:ext>
                </a:extLst>
              </a:tr>
              <a:tr h="5573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32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Exceptions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Exception Rate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Exceptions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Exception Rate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Exceptions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Exception Rate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381076"/>
                  </a:ext>
                </a:extLst>
              </a:tr>
              <a:tr h="565099">
                <a:tc>
                  <a:txBody>
                    <a:bodyPr/>
                    <a:lstStyle/>
                    <a:p>
                      <a:pPr algn="ctr"/>
                      <a:r>
                        <a:t>Medline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3.15%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1.76%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270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4.91%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4748187"/>
                  </a:ext>
                </a:extLst>
              </a:tr>
              <a:tr h="5650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 Other Vendors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0.49%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0.02%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0.51%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6717546"/>
                  </a:ext>
                </a:extLst>
              </a:tr>
              <a:tr h="565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3.64%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1.78%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298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5.42%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364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86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38F7F93-567D-E674-ED4D-D935D90AC98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565323513"/>
              </p:ext>
            </p:extLst>
          </p:nvPr>
        </p:nvGraphicFramePr>
        <p:xfrm>
          <a:off x="329186" y="588105"/>
          <a:ext cx="11196935" cy="605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387">
                  <a:extLst>
                    <a:ext uri="{9D8B030D-6E8A-4147-A177-3AD203B41FA5}">
                      <a16:colId xmlns:a16="http://schemas.microsoft.com/office/drawing/2014/main" val="4078414362"/>
                    </a:ext>
                  </a:extLst>
                </a:gridCol>
                <a:gridCol w="2239387">
                  <a:extLst>
                    <a:ext uri="{9D8B030D-6E8A-4147-A177-3AD203B41FA5}">
                      <a16:colId xmlns:a16="http://schemas.microsoft.com/office/drawing/2014/main" val="587683911"/>
                    </a:ext>
                  </a:extLst>
                </a:gridCol>
                <a:gridCol w="2239387">
                  <a:extLst>
                    <a:ext uri="{9D8B030D-6E8A-4147-A177-3AD203B41FA5}">
                      <a16:colId xmlns:a16="http://schemas.microsoft.com/office/drawing/2014/main" val="2276661701"/>
                    </a:ext>
                  </a:extLst>
                </a:gridCol>
                <a:gridCol w="2239387">
                  <a:extLst>
                    <a:ext uri="{9D8B030D-6E8A-4147-A177-3AD203B41FA5}">
                      <a16:colId xmlns:a16="http://schemas.microsoft.com/office/drawing/2014/main" val="699631652"/>
                    </a:ext>
                  </a:extLst>
                </a:gridCol>
                <a:gridCol w="2239387">
                  <a:extLst>
                    <a:ext uri="{9D8B030D-6E8A-4147-A177-3AD203B41FA5}">
                      <a16:colId xmlns:a16="http://schemas.microsoft.com/office/drawing/2014/main" val="3098499725"/>
                    </a:ext>
                  </a:extLst>
                </a:gridCol>
              </a:tblGrid>
              <a:tr h="305855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Contract 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Vendor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Provider or Supplier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Exception 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Unique Item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363151"/>
                  </a:ext>
                </a:extLst>
              </a:tr>
              <a:tr h="356635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093566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P/S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99734"/>
                  </a:ext>
                </a:extLst>
              </a:tr>
              <a:tr h="356635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001331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196075"/>
                  </a:ext>
                </a:extLst>
              </a:tr>
              <a:tr h="356635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006367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127400"/>
                  </a:ext>
                </a:extLst>
              </a:tr>
              <a:tr h="356635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092096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612449"/>
                  </a:ext>
                </a:extLst>
              </a:tr>
              <a:tr h="356635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000199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455932"/>
                  </a:ext>
                </a:extLst>
              </a:tr>
              <a:tr h="356635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044256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627307"/>
                  </a:ext>
                </a:extLst>
              </a:tr>
              <a:tr h="356635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PP-LA-567-Local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Leica Microsystems Inc. dba Leica Biosystems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295765"/>
                  </a:ext>
                </a:extLst>
              </a:tr>
              <a:tr h="356635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000899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699252"/>
                  </a:ext>
                </a:extLst>
              </a:tr>
              <a:tr h="356635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PRECISION-DYNAMICS-PRICEBOOK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Precision Dynamics Corporation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107175"/>
                  </a:ext>
                </a:extLst>
              </a:tr>
              <a:tr h="356635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ABBOTT VASCULAR LOCAL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Abbott St. Jude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991648"/>
                  </a:ext>
                </a:extLst>
              </a:tr>
              <a:tr h="356635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INTUITIVE-PHS-19-002134-OR-NAV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Intuitive Surgical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848999"/>
                  </a:ext>
                </a:extLst>
              </a:tr>
              <a:tr h="356635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VENTANA-ROCHE-LOCAL-2010B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Roche Diagnostics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671"/>
                  </a:ext>
                </a:extLst>
              </a:tr>
              <a:tr h="356635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030278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Cardinal Health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617060"/>
                  </a:ext>
                </a:extLst>
              </a:tr>
              <a:tr h="356635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002622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Beckman Coulter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136227"/>
                  </a:ext>
                </a:extLst>
              </a:tr>
              <a:tr h="356635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044431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65340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28979D0-31CD-EE46-A306-B06D7EE85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6" y="136261"/>
            <a:ext cx="11484864" cy="914400"/>
          </a:xfrm>
        </p:spPr>
        <p:txBody>
          <a:bodyPr anchor="t"/>
          <a:lstStyle/>
          <a:p>
            <a:r>
              <a:rPr lang="en-US" dirty="0"/>
              <a:t>Top 15 Contracts Generating Contract Price Exceptions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D854C-5193-A349-B9E3-E608F727BB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0303" y="6428897"/>
            <a:ext cx="6843824" cy="365125"/>
          </a:xfrm>
        </p:spPr>
        <p:txBody>
          <a:bodyPr/>
          <a:lstStyle/>
          <a:p>
            <a:r>
              <a:rPr lang="en-US"/>
              <a:t>© 2022 Global Healthcare Exchange, LLC. GHX proprietary information. Do not copy or distribute.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21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6F4052-BFCB-8EF2-7245-EDEA960D2586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532214188"/>
              </p:ext>
            </p:extLst>
          </p:nvPr>
        </p:nvGraphicFramePr>
        <p:xfrm>
          <a:off x="0" y="713681"/>
          <a:ext cx="12192000" cy="5062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59087109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60175235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0444074"/>
                    </a:ext>
                  </a:extLst>
                </a:gridCol>
              </a:tblGrid>
              <a:tr h="1172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Vendor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Active Item 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Unique Active Item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277483"/>
                  </a:ext>
                </a:extLst>
              </a:tr>
              <a:tr h="315124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2,086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332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141947"/>
                  </a:ext>
                </a:extLst>
              </a:tr>
              <a:tr h="315124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CORDIS US CORP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103554"/>
                  </a:ext>
                </a:extLst>
              </a:tr>
              <a:tr h="315124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ZIMMER BIOMET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755448"/>
                  </a:ext>
                </a:extLst>
              </a:tr>
              <a:tr h="315124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CARDINAL HEALTH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664579"/>
                  </a:ext>
                </a:extLst>
              </a:tr>
              <a:tr h="315124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CONNECTION ENTERPRISE (MOREDIRECT)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643108"/>
                  </a:ext>
                </a:extLst>
              </a:tr>
              <a:tr h="315124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IMMUCOR,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843982"/>
                  </a:ext>
                </a:extLst>
              </a:tr>
              <a:tr h="315124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APPLIED MEDICAL 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846646"/>
                  </a:ext>
                </a:extLst>
              </a:tr>
              <a:tr h="315124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AIRGAS USA LLC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058342"/>
                  </a:ext>
                </a:extLst>
              </a:tr>
              <a:tr h="315124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STRYKER INSTRUMENTS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130761"/>
                  </a:ext>
                </a:extLst>
              </a:tr>
              <a:tr h="315124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INTUITIVE SURGICAL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401701"/>
                  </a:ext>
                </a:extLst>
              </a:tr>
              <a:tr h="315124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PERFORMANCE HEALTH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601546"/>
                  </a:ext>
                </a:extLst>
              </a:tr>
              <a:tr h="315124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COOK MEDICAL INCORPORATED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4961"/>
                  </a:ext>
                </a:extLst>
              </a:tr>
              <a:tr h="315124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BOSTON SCIENTIFIC CORP 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604406"/>
                  </a:ext>
                </a:extLst>
              </a:tr>
              <a:tr h="315124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GUERBET LLC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713566"/>
                  </a:ext>
                </a:extLst>
              </a:tr>
              <a:tr h="315124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BECTON DICKINSON &amp;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42365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28979D0-31CD-EE46-A306-B06D7EE8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2900" dirty="0"/>
              <a:t>Top 15 Vendors on the Exchange with PO Lines not on Contract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D854C-5193-A349-B9E3-E608F727BB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0303" y="6428897"/>
            <a:ext cx="6843824" cy="365125"/>
          </a:xfrm>
        </p:spPr>
        <p:txBody>
          <a:bodyPr/>
          <a:lstStyle/>
          <a:p>
            <a:r>
              <a:rPr lang="en-US"/>
              <a:t>© 2022 Global Healthcare Exchange, LLC. GHX proprietary information. Do not copy or distribute.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27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ster">
  <a:themeElements>
    <a:clrScheme name="GHX branding refresh 2019">
      <a:dk1>
        <a:srgbClr val="000000"/>
      </a:dk1>
      <a:lt1>
        <a:srgbClr val="FFFFFF"/>
      </a:lt1>
      <a:dk2>
        <a:srgbClr val="041E41"/>
      </a:dk2>
      <a:lt2>
        <a:srgbClr val="ABCAE9"/>
      </a:lt2>
      <a:accent1>
        <a:srgbClr val="0032A0"/>
      </a:accent1>
      <a:accent2>
        <a:srgbClr val="147BD1"/>
      </a:accent2>
      <a:accent3>
        <a:srgbClr val="FFCC00"/>
      </a:accent3>
      <a:accent4>
        <a:srgbClr val="FFAD00"/>
      </a:accent4>
      <a:accent5>
        <a:srgbClr val="008C95"/>
      </a:accent5>
      <a:accent6>
        <a:srgbClr val="00A3AD"/>
      </a:accent6>
      <a:hlink>
        <a:srgbClr val="0032A0"/>
      </a:hlink>
      <a:folHlink>
        <a:srgbClr val="6CACE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60666683-E166-4E47-9D3C-DA424BB45BDF}" vid="{AD426E6B-8A66-4345-A9EC-C0BFD8E115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376E494BD8C84F84CDAE7F49671CB7" ma:contentTypeVersion="16" ma:contentTypeDescription="Create a new document." ma:contentTypeScope="" ma:versionID="509248950d1ea8823649dc7551392b68">
  <xsd:schema xmlns:xsd="http://www.w3.org/2001/XMLSchema" xmlns:xs="http://www.w3.org/2001/XMLSchema" xmlns:p="http://schemas.microsoft.com/office/2006/metadata/properties" xmlns:ns2="69774094-9380-4fae-b934-13dda1a7dd00" xmlns:ns3="399697c3-5931-482a-bf60-528e1410a718" targetNamespace="http://schemas.microsoft.com/office/2006/metadata/properties" ma:root="true" ma:fieldsID="63bc4dfb351a29ff36b5d246177e3055" ns2:_="" ns3:_="">
    <xsd:import namespace="69774094-9380-4fae-b934-13dda1a7dd00"/>
    <xsd:import namespace="399697c3-5931-482a-bf60-528e1410a7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774094-9380-4fae-b934-13dda1a7dd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26ad6231-a574-49c2-b7bf-691f4910b0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9697c3-5931-482a-bf60-528e1410a71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58dde4b2-3400-4076-bebc-83ee0c3703e5}" ma:internalName="TaxCatchAll" ma:showField="CatchAllData" ma:web="399697c3-5931-482a-bf60-528e1410a71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99697c3-5931-482a-bf60-528e1410a718">
      <UserInfo>
        <DisplayName>Chelcy Walczy</DisplayName>
        <AccountId>7</AccountId>
        <AccountType/>
      </UserInfo>
    </SharedWithUsers>
    <TaxCatchAll xmlns="399697c3-5931-482a-bf60-528e1410a718" xsi:nil="true"/>
    <lcf76f155ced4ddcb4097134ff3c332f xmlns="69774094-9380-4fae-b934-13dda1a7dd00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019E417-2FF4-458F-A379-5BDF14489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774094-9380-4fae-b934-13dda1a7dd00"/>
    <ds:schemaRef ds:uri="399697c3-5931-482a-bf60-528e1410a7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2FD957-6A22-4251-9A00-C6552E5273C7}">
  <ds:schemaRefs>
    <ds:schemaRef ds:uri="329a7c9c-884d-4745-acb1-d33951ac7bf3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02eee4ea-1cee-40f0-8218-a8a2f7a6dd8a"/>
    <ds:schemaRef ds:uri="http://schemas.microsoft.com/office/2006/metadata/properties"/>
    <ds:schemaRef ds:uri="http://purl.org/dc/terms/"/>
    <ds:schemaRef ds:uri="399697c3-5931-482a-bf60-528e1410a718"/>
    <ds:schemaRef ds:uri="69774094-9380-4fae-b934-13dda1a7dd00"/>
  </ds:schemaRefs>
</ds:datastoreItem>
</file>

<file path=customXml/itemProps3.xml><?xml version="1.0" encoding="utf-8"?>
<ds:datastoreItem xmlns:ds="http://schemas.openxmlformats.org/officeDocument/2006/customXml" ds:itemID="{B139CF3E-CED4-4646-9E03-54F319CCB3F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Updated_Price Sync Dashboard Template_2022</Template>
  <TotalTime>3067</TotalTime>
  <Words>711</Words>
  <Application>Microsoft Office PowerPoint</Application>
  <PresentationFormat>Widescreen</PresentationFormat>
  <Paragraphs>129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Master</vt:lpstr>
      <vt:lpstr>GHX Managed Second Services Price Sync</vt:lpstr>
      <vt:lpstr>Weekly Contract Price Exception Rate</vt:lpstr>
      <vt:lpstr>Weekly Contract Match Rate (By Active Item)</vt:lpstr>
      <vt:lpstr>Weekly Contract Match Rate (By Active Spend)</vt:lpstr>
      <vt:lpstr>Weekly Price Exception Rate</vt:lpstr>
      <vt:lpstr>Custom Slides                                                                  Hoag Memorial Hospital</vt:lpstr>
      <vt:lpstr>Contract Price Exceptions (12/30/2022-01/05/2023)</vt:lpstr>
      <vt:lpstr>Top 15 Contracts Generating Contract Price Exceptions</vt:lpstr>
      <vt:lpstr>Top 15 Vendors on the Exchange with PO Lines not on Contract</vt:lpstr>
      <vt:lpstr>Weekly Contract Match Rate</vt:lpstr>
      <vt:lpstr>Top 15 Vendors Without a Contract (By Active Item)</vt:lpstr>
      <vt:lpstr>Top 15 Vendors Without a Contract (By Active Spend)</vt:lpstr>
      <vt:lpstr>Price Exceptions (12/30/2022-01/05/2023)</vt:lpstr>
      <vt:lpstr>Top 15 Vendors Generating Non-Contract Price Exceptions</vt:lpstr>
      <vt:lpstr>Top 15 Active Items Generating Non-Contract Price Exceptions</vt:lpstr>
      <vt:lpstr>Legend</vt:lpstr>
      <vt:lpstr>PowerPoint Presentation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DELETE THIS SLIDE  How to Use Our PowerPoint System</dc:title>
  <dc:creator>Mercedes Norman</dc:creator>
  <cp:lastModifiedBy>Punam *</cp:lastModifiedBy>
  <cp:revision>67</cp:revision>
  <dcterms:created xsi:type="dcterms:W3CDTF">2022-06-13T19:34:48Z</dcterms:created>
  <dcterms:modified xsi:type="dcterms:W3CDTF">2023-01-22T05:28:34Z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0x0101002AE1EFE1BC65334B9C8421439D896B7F</vt:lpwstr>
  </property>
  <property fmtid="{D5CDD505-2E9C-101B-9397-08002B2CF9AE}" pid="3" name="MediaServiceImageTags">
    <vt:lpwstr/>
  </property>
</Properties>
</file>